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7"/>
  </p:notesMasterIdLst>
  <p:sldIdLst>
    <p:sldId id="271" r:id="rId2"/>
    <p:sldId id="258" r:id="rId3"/>
    <p:sldId id="259" r:id="rId4"/>
    <p:sldId id="262" r:id="rId5"/>
    <p:sldId id="260" r:id="rId6"/>
    <p:sldId id="263" r:id="rId7"/>
    <p:sldId id="264" r:id="rId8"/>
    <p:sldId id="265" r:id="rId9"/>
    <p:sldId id="266" r:id="rId10"/>
    <p:sldId id="267" r:id="rId11"/>
    <p:sldId id="268" r:id="rId12"/>
    <p:sldId id="269" r:id="rId13"/>
    <p:sldId id="270" r:id="rId14"/>
    <p:sldId id="272" r:id="rId15"/>
    <p:sldId id="273" r:id="rId16"/>
    <p:sldId id="276" r:id="rId17"/>
    <p:sldId id="277" r:id="rId18"/>
    <p:sldId id="275" r:id="rId19"/>
    <p:sldId id="278" r:id="rId20"/>
    <p:sldId id="279" r:id="rId21"/>
    <p:sldId id="256" r:id="rId22"/>
    <p:sldId id="281" r:id="rId23"/>
    <p:sldId id="282" r:id="rId24"/>
    <p:sldId id="283" r:id="rId25"/>
    <p:sldId id="284" r:id="rId26"/>
  </p:sldIdLst>
  <p:sldSz cx="9144000" cy="5143500" type="screen16x9"/>
  <p:notesSz cx="6858000" cy="9144000"/>
  <p:embeddedFontLst>
    <p:embeddedFont>
      <p:font typeface="Dosis" pitchFamily="2" charset="0"/>
      <p:regular r:id="rId28"/>
      <p:bold r:id="rId29"/>
    </p:embeddedFont>
    <p:embeddedFont>
      <p:font typeface="Nunito" pitchFamily="2" charset="0"/>
      <p:regular r:id="rId30"/>
      <p:bold r:id="rId31"/>
      <p:italic r:id="rId32"/>
      <p:boldItalic r:id="rId33"/>
    </p:embeddedFont>
    <p:embeddedFont>
      <p:font typeface="Roboto" panose="02000000000000000000" pitchFamily="2" charset="0"/>
      <p:regular r:id="rId34"/>
      <p:bold r:id="rId35"/>
      <p:italic r:id="rId36"/>
      <p:boldItalic r:id="rId3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5" d="100"/>
          <a:sy n="85" d="100"/>
        </p:scale>
        <p:origin x="882" y="90"/>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6.fntdata"/><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2.fntdata"/><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37" Type="http://schemas.openxmlformats.org/officeDocument/2006/relationships/font" Target="fonts/font10.fnt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font" Target="fonts/font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f84eb88aa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f84eb88aa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109c81fab5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109c81fab5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462648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109c81fab5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109c81fab5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555785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109c81fab5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109c81fab5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513149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109c81fab5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109c81fab5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694759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9baabb65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9baabb65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9baabb65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9baabb65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213336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9baabb65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9baabb65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736513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9baabb65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9baabb65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9baabb65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9baabb65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591509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9baabb65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9baabb65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411898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109c81fab5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109c81fab5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9baabb65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9baabb65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665046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9baabb65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9baabb65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9baabb65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9baabb65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5640552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9baabb65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9baabb65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2190391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9baabb65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9baabb65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575007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9baabb65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9baabb65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795873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109c81fab5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109c81fab5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417942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109c81fab5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109c81fab5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929618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109c81fab5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109c81fab5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184267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109c81fab5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109c81fab5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004085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109c81fab5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109c81fab5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322473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109c81fab5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109c81fab5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775625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109c81fab5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109c81fab5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4796438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5" y="744575"/>
            <a:ext cx="3852300" cy="2052600"/>
          </a:xfrm>
          <a:prstGeom prst="rect">
            <a:avLst/>
          </a:prstGeom>
        </p:spPr>
        <p:txBody>
          <a:bodyPr spcFirstLastPara="1" wrap="square" lIns="91425" tIns="91425" rIns="91425" bIns="91425" anchor="b" anchorCtr="0">
            <a:normAutofit/>
          </a:bodyPr>
          <a:lstStyle>
            <a:lvl1pPr lvl="0" algn="ctr">
              <a:spcBef>
                <a:spcPts val="0"/>
              </a:spcBef>
              <a:spcAft>
                <a:spcPts val="0"/>
              </a:spcAft>
              <a:buClr>
                <a:schemeClr val="lt1"/>
              </a:buClr>
              <a:buSzPts val="3300"/>
              <a:buNone/>
              <a:defRPr sz="3300" b="1">
                <a:solidFill>
                  <a:schemeClr val="lt1"/>
                </a:solidFill>
              </a:defRPr>
            </a:lvl1pPr>
            <a:lvl2pPr lvl="1" algn="ctr">
              <a:spcBef>
                <a:spcPts val="0"/>
              </a:spcBef>
              <a:spcAft>
                <a:spcPts val="0"/>
              </a:spcAft>
              <a:buClr>
                <a:schemeClr val="lt1"/>
              </a:buClr>
              <a:buSzPts val="3300"/>
              <a:buNone/>
              <a:defRPr sz="3300" b="1">
                <a:solidFill>
                  <a:schemeClr val="lt1"/>
                </a:solidFill>
              </a:defRPr>
            </a:lvl2pPr>
            <a:lvl3pPr lvl="2" algn="ctr">
              <a:spcBef>
                <a:spcPts val="0"/>
              </a:spcBef>
              <a:spcAft>
                <a:spcPts val="0"/>
              </a:spcAft>
              <a:buClr>
                <a:schemeClr val="lt1"/>
              </a:buClr>
              <a:buSzPts val="3300"/>
              <a:buNone/>
              <a:defRPr sz="3300" b="1">
                <a:solidFill>
                  <a:schemeClr val="lt1"/>
                </a:solidFill>
              </a:defRPr>
            </a:lvl3pPr>
            <a:lvl4pPr lvl="3" algn="ctr">
              <a:spcBef>
                <a:spcPts val="0"/>
              </a:spcBef>
              <a:spcAft>
                <a:spcPts val="0"/>
              </a:spcAft>
              <a:buClr>
                <a:schemeClr val="lt1"/>
              </a:buClr>
              <a:buSzPts val="3300"/>
              <a:buNone/>
              <a:defRPr sz="3300" b="1">
                <a:solidFill>
                  <a:schemeClr val="lt1"/>
                </a:solidFill>
              </a:defRPr>
            </a:lvl4pPr>
            <a:lvl5pPr lvl="4" algn="ctr">
              <a:spcBef>
                <a:spcPts val="0"/>
              </a:spcBef>
              <a:spcAft>
                <a:spcPts val="0"/>
              </a:spcAft>
              <a:buClr>
                <a:schemeClr val="lt1"/>
              </a:buClr>
              <a:buSzPts val="3300"/>
              <a:buNone/>
              <a:defRPr sz="3300" b="1">
                <a:solidFill>
                  <a:schemeClr val="lt1"/>
                </a:solidFill>
              </a:defRPr>
            </a:lvl5pPr>
            <a:lvl6pPr lvl="5" algn="ctr">
              <a:spcBef>
                <a:spcPts val="0"/>
              </a:spcBef>
              <a:spcAft>
                <a:spcPts val="0"/>
              </a:spcAft>
              <a:buClr>
                <a:schemeClr val="lt1"/>
              </a:buClr>
              <a:buSzPts val="3300"/>
              <a:buNone/>
              <a:defRPr sz="3300" b="1">
                <a:solidFill>
                  <a:schemeClr val="lt1"/>
                </a:solidFill>
              </a:defRPr>
            </a:lvl6pPr>
            <a:lvl7pPr lvl="6" algn="ctr">
              <a:spcBef>
                <a:spcPts val="0"/>
              </a:spcBef>
              <a:spcAft>
                <a:spcPts val="0"/>
              </a:spcAft>
              <a:buClr>
                <a:schemeClr val="lt1"/>
              </a:buClr>
              <a:buSzPts val="3300"/>
              <a:buNone/>
              <a:defRPr sz="3300" b="1">
                <a:solidFill>
                  <a:schemeClr val="lt1"/>
                </a:solidFill>
              </a:defRPr>
            </a:lvl7pPr>
            <a:lvl8pPr lvl="7" algn="ctr">
              <a:spcBef>
                <a:spcPts val="0"/>
              </a:spcBef>
              <a:spcAft>
                <a:spcPts val="0"/>
              </a:spcAft>
              <a:buClr>
                <a:schemeClr val="lt1"/>
              </a:buClr>
              <a:buSzPts val="3300"/>
              <a:buNone/>
              <a:defRPr sz="3300" b="1">
                <a:solidFill>
                  <a:schemeClr val="lt1"/>
                </a:solidFill>
              </a:defRPr>
            </a:lvl8pPr>
            <a:lvl9pPr lvl="8" algn="ctr">
              <a:spcBef>
                <a:spcPts val="0"/>
              </a:spcBef>
              <a:spcAft>
                <a:spcPts val="0"/>
              </a:spcAft>
              <a:buClr>
                <a:schemeClr val="lt1"/>
              </a:buClr>
              <a:buSzPts val="3300"/>
              <a:buNone/>
              <a:defRPr sz="3300" b="1">
                <a:solidFill>
                  <a:schemeClr val="lt1"/>
                </a:solidFill>
              </a:defRPr>
            </a:lvl9pPr>
          </a:lstStyle>
          <a:p>
            <a:endParaRPr/>
          </a:p>
        </p:txBody>
      </p:sp>
      <p:sp>
        <p:nvSpPr>
          <p:cNvPr id="11" name="Google Shape;11;p2"/>
          <p:cNvSpPr txBox="1">
            <a:spLocks noGrp="1"/>
          </p:cNvSpPr>
          <p:nvPr>
            <p:ph type="subTitle" idx="1"/>
          </p:nvPr>
        </p:nvSpPr>
        <p:spPr>
          <a:xfrm>
            <a:off x="4980000" y="2834125"/>
            <a:ext cx="3852300" cy="17139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Clr>
                <a:schemeClr val="dk1"/>
              </a:buClr>
              <a:buSzPts val="1200"/>
              <a:buNone/>
              <a:defRPr sz="1200">
                <a:solidFill>
                  <a:schemeClr val="dk1"/>
                </a:solidFill>
              </a:defRPr>
            </a:lvl1pPr>
            <a:lvl2pPr lvl="1" algn="ctr">
              <a:lnSpc>
                <a:spcPct val="100000"/>
              </a:lnSpc>
              <a:spcBef>
                <a:spcPts val="0"/>
              </a:spcBef>
              <a:spcAft>
                <a:spcPts val="0"/>
              </a:spcAft>
              <a:buClr>
                <a:schemeClr val="dk1"/>
              </a:buClr>
              <a:buSzPts val="1200"/>
              <a:buNone/>
              <a:defRPr sz="1200">
                <a:solidFill>
                  <a:schemeClr val="dk1"/>
                </a:solidFill>
              </a:defRPr>
            </a:lvl2pPr>
            <a:lvl3pPr lvl="2" algn="ctr">
              <a:lnSpc>
                <a:spcPct val="100000"/>
              </a:lnSpc>
              <a:spcBef>
                <a:spcPts val="0"/>
              </a:spcBef>
              <a:spcAft>
                <a:spcPts val="0"/>
              </a:spcAft>
              <a:buClr>
                <a:schemeClr val="dk1"/>
              </a:buClr>
              <a:buSzPts val="1200"/>
              <a:buNone/>
              <a:defRPr sz="1200">
                <a:solidFill>
                  <a:schemeClr val="dk1"/>
                </a:solidFill>
              </a:defRPr>
            </a:lvl3pPr>
            <a:lvl4pPr lvl="3" algn="ctr">
              <a:lnSpc>
                <a:spcPct val="100000"/>
              </a:lnSpc>
              <a:spcBef>
                <a:spcPts val="0"/>
              </a:spcBef>
              <a:spcAft>
                <a:spcPts val="0"/>
              </a:spcAft>
              <a:buClr>
                <a:schemeClr val="dk1"/>
              </a:buClr>
              <a:buSzPts val="1200"/>
              <a:buNone/>
              <a:defRPr sz="1200">
                <a:solidFill>
                  <a:schemeClr val="dk1"/>
                </a:solidFill>
              </a:defRPr>
            </a:lvl4pPr>
            <a:lvl5pPr lvl="4" algn="ctr">
              <a:lnSpc>
                <a:spcPct val="100000"/>
              </a:lnSpc>
              <a:spcBef>
                <a:spcPts val="0"/>
              </a:spcBef>
              <a:spcAft>
                <a:spcPts val="0"/>
              </a:spcAft>
              <a:buClr>
                <a:schemeClr val="dk1"/>
              </a:buClr>
              <a:buSzPts val="1200"/>
              <a:buNone/>
              <a:defRPr sz="1200">
                <a:solidFill>
                  <a:schemeClr val="dk1"/>
                </a:solidFill>
              </a:defRPr>
            </a:lvl5pPr>
            <a:lvl6pPr lvl="5" algn="ctr">
              <a:lnSpc>
                <a:spcPct val="100000"/>
              </a:lnSpc>
              <a:spcBef>
                <a:spcPts val="0"/>
              </a:spcBef>
              <a:spcAft>
                <a:spcPts val="0"/>
              </a:spcAft>
              <a:buClr>
                <a:schemeClr val="dk1"/>
              </a:buClr>
              <a:buSzPts val="1200"/>
              <a:buNone/>
              <a:defRPr sz="1200">
                <a:solidFill>
                  <a:schemeClr val="dk1"/>
                </a:solidFill>
              </a:defRPr>
            </a:lvl6pPr>
            <a:lvl7pPr lvl="6" algn="ctr">
              <a:lnSpc>
                <a:spcPct val="100000"/>
              </a:lnSpc>
              <a:spcBef>
                <a:spcPts val="0"/>
              </a:spcBef>
              <a:spcAft>
                <a:spcPts val="0"/>
              </a:spcAft>
              <a:buClr>
                <a:schemeClr val="dk1"/>
              </a:buClr>
              <a:buSzPts val="1200"/>
              <a:buNone/>
              <a:defRPr sz="1200">
                <a:solidFill>
                  <a:schemeClr val="dk1"/>
                </a:solidFill>
              </a:defRPr>
            </a:lvl7pPr>
            <a:lvl8pPr lvl="7" algn="ctr">
              <a:lnSpc>
                <a:spcPct val="100000"/>
              </a:lnSpc>
              <a:spcBef>
                <a:spcPts val="0"/>
              </a:spcBef>
              <a:spcAft>
                <a:spcPts val="0"/>
              </a:spcAft>
              <a:buClr>
                <a:schemeClr val="dk1"/>
              </a:buClr>
              <a:buSzPts val="1200"/>
              <a:buNone/>
              <a:defRPr sz="1200">
                <a:solidFill>
                  <a:schemeClr val="dk1"/>
                </a:solidFill>
              </a:defRPr>
            </a:lvl8pPr>
            <a:lvl9pPr lvl="8" algn="ctr">
              <a:lnSpc>
                <a:spcPct val="100000"/>
              </a:lnSpc>
              <a:spcBef>
                <a:spcPts val="0"/>
              </a:spcBef>
              <a:spcAft>
                <a:spcPts val="0"/>
              </a:spcAft>
              <a:buClr>
                <a:schemeClr val="dk1"/>
              </a:buClr>
              <a:buSzPts val="1200"/>
              <a:buNone/>
              <a:defRPr sz="1200">
                <a:solidFill>
                  <a:schemeClr val="dk1"/>
                </a:solidFill>
              </a:defRPr>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12175"/>
            <a:ext cx="7632300" cy="572700"/>
          </a:xfrm>
          <a:prstGeom prst="rect">
            <a:avLst/>
          </a:prstGeom>
        </p:spPr>
        <p:txBody>
          <a:bodyPr spcFirstLastPara="1" wrap="square" lIns="91425" tIns="91425" rIns="91425" bIns="91425" anchor="t" anchorCtr="0">
            <a:normAutofit/>
          </a:bodyPr>
          <a:lstStyle>
            <a:lvl1pPr lvl="0" algn="ctr">
              <a:spcBef>
                <a:spcPts val="0"/>
              </a:spcBef>
              <a:spcAft>
                <a:spcPts val="0"/>
              </a:spcAft>
              <a:buClr>
                <a:schemeClr val="lt1"/>
              </a:buClr>
              <a:buSzPts val="2200"/>
              <a:buNone/>
              <a:defRPr sz="2200">
                <a:solidFill>
                  <a:schemeClr val="lt1"/>
                </a:solidFill>
              </a:defRPr>
            </a:lvl1pPr>
            <a:lvl2pPr lvl="1" algn="ctr">
              <a:spcBef>
                <a:spcPts val="0"/>
              </a:spcBef>
              <a:spcAft>
                <a:spcPts val="0"/>
              </a:spcAft>
              <a:buClr>
                <a:schemeClr val="lt1"/>
              </a:buClr>
              <a:buSzPts val="2200"/>
              <a:buNone/>
              <a:defRPr sz="2200">
                <a:solidFill>
                  <a:schemeClr val="lt1"/>
                </a:solidFill>
              </a:defRPr>
            </a:lvl2pPr>
            <a:lvl3pPr lvl="2" algn="ctr">
              <a:spcBef>
                <a:spcPts val="0"/>
              </a:spcBef>
              <a:spcAft>
                <a:spcPts val="0"/>
              </a:spcAft>
              <a:buClr>
                <a:schemeClr val="lt1"/>
              </a:buClr>
              <a:buSzPts val="2200"/>
              <a:buNone/>
              <a:defRPr sz="2200">
                <a:solidFill>
                  <a:schemeClr val="lt1"/>
                </a:solidFill>
              </a:defRPr>
            </a:lvl3pPr>
            <a:lvl4pPr lvl="3" algn="ctr">
              <a:spcBef>
                <a:spcPts val="0"/>
              </a:spcBef>
              <a:spcAft>
                <a:spcPts val="0"/>
              </a:spcAft>
              <a:buClr>
                <a:schemeClr val="lt1"/>
              </a:buClr>
              <a:buSzPts val="2200"/>
              <a:buNone/>
              <a:defRPr sz="2200">
                <a:solidFill>
                  <a:schemeClr val="lt1"/>
                </a:solidFill>
              </a:defRPr>
            </a:lvl4pPr>
            <a:lvl5pPr lvl="4" algn="ctr">
              <a:spcBef>
                <a:spcPts val="0"/>
              </a:spcBef>
              <a:spcAft>
                <a:spcPts val="0"/>
              </a:spcAft>
              <a:buClr>
                <a:schemeClr val="lt1"/>
              </a:buClr>
              <a:buSzPts val="2200"/>
              <a:buNone/>
              <a:defRPr sz="2200">
                <a:solidFill>
                  <a:schemeClr val="lt1"/>
                </a:solidFill>
              </a:defRPr>
            </a:lvl5pPr>
            <a:lvl6pPr lvl="5" algn="ctr">
              <a:spcBef>
                <a:spcPts val="0"/>
              </a:spcBef>
              <a:spcAft>
                <a:spcPts val="0"/>
              </a:spcAft>
              <a:buClr>
                <a:schemeClr val="lt1"/>
              </a:buClr>
              <a:buSzPts val="2200"/>
              <a:buNone/>
              <a:defRPr sz="2200">
                <a:solidFill>
                  <a:schemeClr val="lt1"/>
                </a:solidFill>
              </a:defRPr>
            </a:lvl6pPr>
            <a:lvl7pPr lvl="6" algn="ctr">
              <a:spcBef>
                <a:spcPts val="0"/>
              </a:spcBef>
              <a:spcAft>
                <a:spcPts val="0"/>
              </a:spcAft>
              <a:buClr>
                <a:schemeClr val="lt1"/>
              </a:buClr>
              <a:buSzPts val="2200"/>
              <a:buNone/>
              <a:defRPr sz="2200">
                <a:solidFill>
                  <a:schemeClr val="lt1"/>
                </a:solidFill>
              </a:defRPr>
            </a:lvl7pPr>
            <a:lvl8pPr lvl="7" algn="ctr">
              <a:spcBef>
                <a:spcPts val="0"/>
              </a:spcBef>
              <a:spcAft>
                <a:spcPts val="0"/>
              </a:spcAft>
              <a:buClr>
                <a:schemeClr val="lt1"/>
              </a:buClr>
              <a:buSzPts val="2200"/>
              <a:buNone/>
              <a:defRPr sz="2200">
                <a:solidFill>
                  <a:schemeClr val="lt1"/>
                </a:solidFill>
              </a:defRPr>
            </a:lvl8pPr>
            <a:lvl9pPr lvl="8" algn="ctr">
              <a:spcBef>
                <a:spcPts val="0"/>
              </a:spcBef>
              <a:spcAft>
                <a:spcPts val="0"/>
              </a:spcAft>
              <a:buClr>
                <a:schemeClr val="lt1"/>
              </a:buClr>
              <a:buSzPts val="2200"/>
              <a:buNone/>
              <a:defRPr sz="2200">
                <a:solidFill>
                  <a:schemeClr val="lt1"/>
                </a:solidFill>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blipFill>
          <a:blip r:embed="rId13">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www.linkedin.com/in/joni-s-657455139/"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jpg"/></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hyperlink" Target="https://github.com/jonisy1406/PortofolioData/tree/master/Predict%20Customer%20Clicked%20Ads%20Classification%20by%20Using%20Machine%20Learning"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hyperlink" Target="https://github.com/jonisy1406/PortofolioData/tree/master/Predict%20Customer%20Clicked%20Ads%20Classification%20by%20Using%20Machine%20Learning"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hyperlink" Target="https://github.com/jonisy1406/PortofolioData/tree/master/Predict%20Customer%20Clicked%20Ads%20Classification%20by%20Using%20Machine%20Learning"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hyperlink" Target="https://github.com/jonisy1406/PortofolioData/tree/master/Predict%20Customer%20Clicked%20Ads%20Classification%20by%20Using%20Machine%20Learning"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jonisy1406/PortofolioData/tree/master/Predict%20Customer%20Clicked%20Ads%20Classification%20by%20Using%20Machine%20Learning" TargetMode="External"/><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jonisy1406/PortofolioData/tree/master/Predict%20Customer%20Clicked%20Ads%20Classification%20by%20Using%20Machine%20Learning" TargetMode="External"/><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jonisy1406/PortofolioData/tree/master/Predict%20Customer%20Clicked%20Ads%20Classification%20by%20Using%20Machine%20Learning" TargetMode="External"/><Relationship Id="rId2" Type="http://schemas.openxmlformats.org/officeDocument/2006/relationships/notesSlide" Target="../notesSlides/notesSlide16.xml"/><Relationship Id="rId1" Type="http://schemas.openxmlformats.org/officeDocument/2006/relationships/slideLayout" Target="../slideLayouts/slideLayout3.xml"/><Relationship Id="rId5" Type="http://schemas.openxmlformats.org/officeDocument/2006/relationships/image" Target="../media/image20.png"/><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hyperlink" Target="https://github.com/jonisy1406/PortofolioData/tree/master/Predict%20Customer%20Clicked%20Ads%20Classification%20by%20Using%20Machine%20Learning" TargetMode="External"/><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hyperlink" Target="https://github.com/jonisy1406/PortofolioData/tree/master/Predict%20Customer%20Clicked%20Ads%20Classification%20by%20Using%20Machine%20Learning" TargetMode="External"/><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hyperlink" Target="https://github.com/jonisy1406/PortofolioData/tree/master/Predict%20Customer%20Clicked%20Ads%20Classification%20by%20Using%20Machine%20Learning" TargetMode="External"/><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hyperlink" Target="https://github.com/jonisy1406/PortofolioData/tree/master/Predict%20Customer%20Clicked%20Ads%20Classification%20by%20Using%20Machine%20Learning" TargetMode="External"/><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3" Type="http://schemas.openxmlformats.org/officeDocument/2006/relationships/hyperlink" Target="https://github.com/jonisy1406/PortofolioData/tree/master/Predict%20Customer%20Clicked%20Ads%20Classification%20by%20Using%20Machine%20Learning" TargetMode="External"/><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hyperlink" Target="https://github.com/jonisy1406/PortofolioData/tree/master/Predict%20Customer%20Clicked%20Ads%20Classification%20by%20Using%20Machine%20Learning" TargetMode="External"/><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25.png"/></Relationships>
</file>

<file path=ppt/slides/_rels/slide23.xml.rels><?xml version="1.0" encoding="UTF-8" standalone="yes"?>
<Relationships xmlns="http://schemas.openxmlformats.org/package/2006/relationships"><Relationship Id="rId3" Type="http://schemas.openxmlformats.org/officeDocument/2006/relationships/hyperlink" Target="https://github.com/jonisy1406/PortofolioData/tree/master/Predict%20Customer%20Clicked%20Ads%20Classification%20by%20Using%20Machine%20Learning" TargetMode="External"/><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hyperlink" Target="https://github.com/jonisy1406/PortofolioData/tree/master/Predict%20Customer%20Clicked%20Ads%20Classification%20by%20Using%20Machine%20Learning" TargetMode="External"/><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hyperlink" Target="https://github.com/jonisy1406/PortofolioData/tree/master/Predict%20Customer%20Clicked%20Ads%20Classification%20by%20Using%20Machine%20Learning" TargetMode="External"/><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hyperlink" Target="https://github.com/jonisy1406/PortofolioData/tree/master/Predict%20Customer%20Clicked%20Ads%20Classification%20by%20Using%20Machine%20Learning"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hyperlink" Target="https://github.com/jonisy1406/PortofolioData/tree/master/Predict%20Customer%20Clicked%20Ads%20Classification%20by%20Using%20Machine%20Learning"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hyperlink" Target="https://github.com/jonisy1406/PortofolioData/tree/master/Predict%20Customer%20Clicked%20Ads%20Classification%20by%20Using%20Machine%20Learning" TargetMode="Externa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hyperlink" Target="https://github.com/jonisy1406/PortofolioData/tree/master/Predict%20Customer%20Clicked%20Ads%20Classification%20by%20Using%20Machine%20Learning" TargetMode="Externa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hyperlink" Target="https://github.com/jonisy1406/PortofolioData/tree/master/Predict%20Customer%20Clicked%20Ads%20Classification%20by%20Using%20Machine%20Learning"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hyperlink" Target="https://github.com/jonisy1406/PortofolioData/tree/master/Predict%20Customer%20Clicked%20Ads%20Classification%20by%20Using%20Machine%20Learning"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hyperlink" Target="https://github.com/jonisy1406/PortofolioData/tree/master/Predict%20Customer%20Clicked%20Ads%20Classification%20by%20Using%20Machine%20Learning"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25"/>
          <p:cNvSpPr txBox="1">
            <a:spLocks noGrp="1"/>
          </p:cNvSpPr>
          <p:nvPr>
            <p:ph type="ctrTitle"/>
          </p:nvPr>
        </p:nvSpPr>
        <p:spPr>
          <a:xfrm>
            <a:off x="311700" y="1161800"/>
            <a:ext cx="3736800" cy="2007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SzPts val="990"/>
              <a:buNone/>
            </a:pPr>
            <a:r>
              <a:rPr lang="en" sz="3180" dirty="0">
                <a:latin typeface="Dosis"/>
                <a:ea typeface="Dosis"/>
                <a:cs typeface="Dosis"/>
                <a:sym typeface="Dosis"/>
              </a:rPr>
              <a:t>Predict Customer Personality to boost marketing campaign by using Machine Learning</a:t>
            </a:r>
            <a:endParaRPr sz="3180" dirty="0">
              <a:latin typeface="Dosis"/>
              <a:ea typeface="Dosis"/>
              <a:cs typeface="Dosis"/>
              <a:sym typeface="Dosis"/>
            </a:endParaRPr>
          </a:p>
        </p:txBody>
      </p:sp>
      <p:sp>
        <p:nvSpPr>
          <p:cNvPr id="7" name="Google Shape;100;p25">
            <a:extLst>
              <a:ext uri="{FF2B5EF4-FFF2-40B4-BE49-F238E27FC236}">
                <a16:creationId xmlns:a16="http://schemas.microsoft.com/office/drawing/2014/main" id="{EA9629EB-103D-DE7E-853E-17944D18D936}"/>
              </a:ext>
            </a:extLst>
          </p:cNvPr>
          <p:cNvSpPr txBox="1"/>
          <p:nvPr/>
        </p:nvSpPr>
        <p:spPr>
          <a:xfrm>
            <a:off x="6045014" y="908900"/>
            <a:ext cx="2402400" cy="7926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 sz="1200" b="1" dirty="0">
                <a:latin typeface="Dosis"/>
                <a:ea typeface="Dosis"/>
                <a:cs typeface="Dosis"/>
                <a:sym typeface="Dosis"/>
              </a:rPr>
              <a:t>Created by: </a:t>
            </a:r>
            <a:endParaRPr sz="1200" b="1" dirty="0">
              <a:latin typeface="Dosis"/>
              <a:ea typeface="Dosis"/>
              <a:cs typeface="Dosis"/>
              <a:sym typeface="Dosis"/>
            </a:endParaRPr>
          </a:p>
          <a:p>
            <a:pPr marL="0" marR="0" lvl="0" indent="0" algn="l" rtl="0">
              <a:lnSpc>
                <a:spcPct val="100000"/>
              </a:lnSpc>
              <a:spcBef>
                <a:spcPts val="0"/>
              </a:spcBef>
              <a:spcAft>
                <a:spcPts val="0"/>
              </a:spcAft>
              <a:buClr>
                <a:srgbClr val="000000"/>
              </a:buClr>
              <a:buSzPts val="1100"/>
              <a:buFont typeface="Arial"/>
              <a:buNone/>
            </a:pPr>
            <a:r>
              <a:rPr lang="en-US" sz="1200" b="1" dirty="0">
                <a:latin typeface="Dosis"/>
                <a:ea typeface="Dosis"/>
                <a:cs typeface="Dosis"/>
                <a:sym typeface="Dosis"/>
              </a:rPr>
              <a:t>Joni Syofian</a:t>
            </a:r>
            <a:endParaRPr sz="1200" b="1" i="0" u="none" strike="noStrike" cap="none" dirty="0">
              <a:solidFill>
                <a:srgbClr val="000000"/>
              </a:solidFill>
              <a:latin typeface="Dosis"/>
              <a:ea typeface="Dosis"/>
              <a:cs typeface="Dosis"/>
              <a:sym typeface="Dosis"/>
            </a:endParaRPr>
          </a:p>
          <a:p>
            <a:pPr marL="0" marR="0" lvl="0" indent="0" algn="l" rtl="0">
              <a:lnSpc>
                <a:spcPct val="100000"/>
              </a:lnSpc>
              <a:spcBef>
                <a:spcPts val="0"/>
              </a:spcBef>
              <a:spcAft>
                <a:spcPts val="0"/>
              </a:spcAft>
              <a:buClr>
                <a:srgbClr val="000000"/>
              </a:buClr>
              <a:buSzPts val="1100"/>
              <a:buFont typeface="Arial"/>
              <a:buNone/>
            </a:pPr>
            <a:r>
              <a:rPr lang="en-US" sz="1200" dirty="0">
                <a:latin typeface="Dosis"/>
                <a:ea typeface="Dosis"/>
                <a:cs typeface="Dosis"/>
                <a:sym typeface="Dosis"/>
              </a:rPr>
              <a:t>jonisyofian14@gmail.com</a:t>
            </a:r>
            <a:endParaRPr sz="1200" dirty="0">
              <a:latin typeface="Dosis"/>
              <a:ea typeface="Dosis"/>
              <a:cs typeface="Dosis"/>
              <a:sym typeface="Dosis"/>
            </a:endParaRPr>
          </a:p>
          <a:p>
            <a:pPr marL="0" marR="0" lvl="0" indent="0" algn="l" rtl="0">
              <a:lnSpc>
                <a:spcPct val="100000"/>
              </a:lnSpc>
              <a:spcBef>
                <a:spcPts val="0"/>
              </a:spcBef>
              <a:spcAft>
                <a:spcPts val="0"/>
              </a:spcAft>
              <a:buClr>
                <a:srgbClr val="000000"/>
              </a:buClr>
              <a:buSzPts val="1100"/>
              <a:buFont typeface="Arial"/>
              <a:buNone/>
            </a:pPr>
            <a:r>
              <a:rPr lang="en-US" sz="1200" dirty="0">
                <a:latin typeface="Dosis"/>
                <a:ea typeface="Dosis"/>
                <a:cs typeface="Dosis"/>
                <a:sym typeface="Dosis"/>
                <a:hlinkClick r:id="rId3"/>
              </a:rPr>
              <a:t>linkedIn Profile</a:t>
            </a:r>
            <a:endParaRPr lang="en-US" sz="1200" dirty="0">
              <a:latin typeface="Dosis"/>
              <a:ea typeface="Dosis"/>
              <a:cs typeface="Dosis"/>
              <a:sym typeface="Dosis"/>
            </a:endParaRPr>
          </a:p>
        </p:txBody>
      </p:sp>
      <p:sp>
        <p:nvSpPr>
          <p:cNvPr id="8" name="Google Shape;102;p25">
            <a:extLst>
              <a:ext uri="{FF2B5EF4-FFF2-40B4-BE49-F238E27FC236}">
                <a16:creationId xmlns:a16="http://schemas.microsoft.com/office/drawing/2014/main" id="{94EA21BD-7480-EF7D-B279-892FB10E97ED}"/>
              </a:ext>
            </a:extLst>
          </p:cNvPr>
          <p:cNvSpPr txBox="1">
            <a:spLocks noGrp="1"/>
          </p:cNvSpPr>
          <p:nvPr>
            <p:ph type="subTitle" idx="1"/>
          </p:nvPr>
        </p:nvSpPr>
        <p:spPr>
          <a:xfrm>
            <a:off x="4572000" y="2386542"/>
            <a:ext cx="4260300" cy="2298000"/>
          </a:xfrm>
          <a:prstGeom prst="rect">
            <a:avLst/>
          </a:prstGeom>
        </p:spPr>
        <p:txBody>
          <a:bodyPr spcFirstLastPara="1" wrap="square" lIns="91425" tIns="91425" rIns="91425" bIns="91425" anchor="t" anchorCtr="0">
            <a:noAutofit/>
          </a:bodyPr>
          <a:lstStyle/>
          <a:p>
            <a:pPr marL="0" lvl="0" indent="0" algn="just" rtl="0">
              <a:lnSpc>
                <a:spcPct val="150000"/>
              </a:lnSpc>
              <a:spcBef>
                <a:spcPts val="0"/>
              </a:spcBef>
              <a:spcAft>
                <a:spcPts val="1200"/>
              </a:spcAft>
              <a:buSzPts val="1018"/>
              <a:buNone/>
            </a:pPr>
            <a:r>
              <a:rPr lang="en" sz="1217" i="1" dirty="0">
                <a:solidFill>
                  <a:schemeClr val="dk1"/>
                </a:solidFill>
                <a:latin typeface="Nunito"/>
                <a:ea typeface="Nunito"/>
                <a:cs typeface="Nunito"/>
                <a:sym typeface="Nunito"/>
              </a:rPr>
              <a:t>“</a:t>
            </a:r>
            <a:r>
              <a:rPr lang="en-US" sz="1217" b="1" dirty="0">
                <a:solidFill>
                  <a:schemeClr val="dk1"/>
                </a:solidFill>
                <a:latin typeface="Nunito"/>
                <a:ea typeface="Nunito"/>
                <a:cs typeface="Nunito"/>
                <a:sym typeface="Nunito"/>
              </a:rPr>
              <a:t>Joni Syofian </a:t>
            </a:r>
            <a:r>
              <a:rPr lang="en-US" sz="1217" dirty="0">
                <a:solidFill>
                  <a:schemeClr val="dk1"/>
                </a:solidFill>
                <a:latin typeface="Nunito"/>
                <a:ea typeface="Nunito"/>
                <a:cs typeface="Nunito"/>
                <a:sym typeface="Nunito"/>
              </a:rPr>
              <a:t>is a fresh graduate student from Bandung Institute of Technology. He has interested in data, be it data science or data analytics. He is currently pursuing data science by participating in a data science Bootcamp. In addition, he is currently working as a research assistant in the oceanographic data processing</a:t>
            </a:r>
            <a:r>
              <a:rPr lang="en" sz="1217" dirty="0">
                <a:latin typeface="Nunito"/>
                <a:ea typeface="Nunito"/>
                <a:cs typeface="Nunito"/>
                <a:sym typeface="Nunito"/>
              </a:rPr>
              <a:t>.</a:t>
            </a:r>
            <a:r>
              <a:rPr lang="en" sz="1217" dirty="0">
                <a:solidFill>
                  <a:schemeClr val="dk1"/>
                </a:solidFill>
                <a:latin typeface="Nunito"/>
                <a:ea typeface="Nunito"/>
                <a:cs typeface="Nunito"/>
                <a:sym typeface="Nunito"/>
              </a:rPr>
              <a:t> ”</a:t>
            </a:r>
            <a:endParaRPr sz="2790" dirty="0"/>
          </a:p>
        </p:txBody>
      </p:sp>
      <p:pic>
        <p:nvPicPr>
          <p:cNvPr id="9" name="Picture 8" descr="A person in a suit&#10;&#10;Description automatically generated with medium confidence">
            <a:extLst>
              <a:ext uri="{FF2B5EF4-FFF2-40B4-BE49-F238E27FC236}">
                <a16:creationId xmlns:a16="http://schemas.microsoft.com/office/drawing/2014/main" id="{EB93D003-F422-E262-A762-1272EF10C189}"/>
              </a:ext>
            </a:extLst>
          </p:cNvPr>
          <p:cNvPicPr>
            <a:picLocks noChangeAspect="1"/>
          </p:cNvPicPr>
          <p:nvPr/>
        </p:nvPicPr>
        <p:blipFill rotWithShape="1">
          <a:blip r:embed="rId4"/>
          <a:srcRect t="19031"/>
          <a:stretch/>
        </p:blipFill>
        <p:spPr>
          <a:xfrm>
            <a:off x="4657064" y="582861"/>
            <a:ext cx="1303283" cy="1582889"/>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26"/>
          <p:cNvSpPr txBox="1">
            <a:spLocks noGrp="1"/>
          </p:cNvSpPr>
          <p:nvPr>
            <p:ph type="title"/>
          </p:nvPr>
        </p:nvSpPr>
        <p:spPr>
          <a:xfrm>
            <a:off x="0" y="-12175"/>
            <a:ext cx="79263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SzPts val="990"/>
              <a:buNone/>
            </a:pPr>
            <a:r>
              <a:rPr lang="en" sz="2220" b="1" dirty="0">
                <a:solidFill>
                  <a:schemeClr val="lt1"/>
                </a:solidFill>
                <a:latin typeface="Roboto"/>
                <a:ea typeface="Roboto"/>
                <a:cs typeface="Roboto"/>
                <a:sym typeface="Roboto"/>
              </a:rPr>
              <a:t>Exploratory Data Analysis</a:t>
            </a:r>
            <a:endParaRPr sz="2220" b="1" dirty="0">
              <a:solidFill>
                <a:schemeClr val="lt1"/>
              </a:solidFill>
              <a:latin typeface="Roboto"/>
              <a:ea typeface="Roboto"/>
              <a:cs typeface="Roboto"/>
              <a:sym typeface="Roboto"/>
            </a:endParaRPr>
          </a:p>
        </p:txBody>
      </p:sp>
      <p:sp>
        <p:nvSpPr>
          <p:cNvPr id="21" name="TextBox 20">
            <a:extLst>
              <a:ext uri="{FF2B5EF4-FFF2-40B4-BE49-F238E27FC236}">
                <a16:creationId xmlns:a16="http://schemas.microsoft.com/office/drawing/2014/main" id="{969D8446-EAF5-9CAA-0DD1-52D1450FE597}"/>
              </a:ext>
            </a:extLst>
          </p:cNvPr>
          <p:cNvSpPr txBox="1"/>
          <p:nvPr/>
        </p:nvSpPr>
        <p:spPr>
          <a:xfrm>
            <a:off x="55221" y="577474"/>
            <a:ext cx="4572000" cy="338554"/>
          </a:xfrm>
          <a:prstGeom prst="rect">
            <a:avLst/>
          </a:prstGeom>
          <a:noFill/>
        </p:spPr>
        <p:txBody>
          <a:bodyPr wrap="square">
            <a:spAutoFit/>
          </a:bodyPr>
          <a:lstStyle/>
          <a:p>
            <a:pPr marL="285750" lvl="0" indent="-285750" algn="just" rtl="0">
              <a:spcBef>
                <a:spcPts val="0"/>
              </a:spcBef>
              <a:spcAft>
                <a:spcPts val="0"/>
              </a:spcAft>
              <a:buFont typeface="Wingdings" panose="05000000000000000000" pitchFamily="2" charset="2"/>
              <a:buChar char="q"/>
            </a:pPr>
            <a:r>
              <a:rPr lang="en-US" sz="1600" b="1" dirty="0">
                <a:solidFill>
                  <a:schemeClr val="dk1"/>
                </a:solidFill>
                <a:latin typeface="Dosis"/>
                <a:ea typeface="Dosis"/>
                <a:cs typeface="Dosis"/>
                <a:sym typeface="Dosis"/>
              </a:rPr>
              <a:t>Bivariate Analysis</a:t>
            </a:r>
          </a:p>
        </p:txBody>
      </p:sp>
      <p:sp>
        <p:nvSpPr>
          <p:cNvPr id="4" name="TextBox 3">
            <a:extLst>
              <a:ext uri="{FF2B5EF4-FFF2-40B4-BE49-F238E27FC236}">
                <a16:creationId xmlns:a16="http://schemas.microsoft.com/office/drawing/2014/main" id="{7FB1E5EE-940D-8E12-915B-2540B32B4C88}"/>
              </a:ext>
            </a:extLst>
          </p:cNvPr>
          <p:cNvSpPr txBox="1"/>
          <p:nvPr/>
        </p:nvSpPr>
        <p:spPr>
          <a:xfrm>
            <a:off x="4370027" y="746751"/>
            <a:ext cx="2094070" cy="307777"/>
          </a:xfrm>
          <a:prstGeom prst="rect">
            <a:avLst/>
          </a:prstGeom>
          <a:noFill/>
        </p:spPr>
        <p:txBody>
          <a:bodyPr wrap="square">
            <a:spAutoFit/>
          </a:bodyPr>
          <a:lstStyle/>
          <a:p>
            <a:pPr marL="285750" lvl="0" indent="-285750" rtl="0">
              <a:spcBef>
                <a:spcPts val="0"/>
              </a:spcBef>
              <a:spcAft>
                <a:spcPts val="0"/>
              </a:spcAft>
              <a:buFont typeface="Wingdings" panose="05000000000000000000" pitchFamily="2" charset="2"/>
              <a:buChar char="v"/>
            </a:pPr>
            <a:r>
              <a:rPr lang="en-US" b="1" dirty="0">
                <a:solidFill>
                  <a:schemeClr val="dk1"/>
                </a:solidFill>
                <a:latin typeface="Dosis"/>
                <a:ea typeface="Dosis"/>
                <a:cs typeface="Dosis"/>
                <a:sym typeface="Dosis"/>
              </a:rPr>
              <a:t>Data </a:t>
            </a:r>
            <a:r>
              <a:rPr lang="en-US" b="1" dirty="0" err="1">
                <a:solidFill>
                  <a:schemeClr val="dk1"/>
                </a:solidFill>
                <a:latin typeface="Dosis"/>
                <a:ea typeface="Dosis"/>
                <a:cs typeface="Dosis"/>
                <a:sym typeface="Dosis"/>
              </a:rPr>
              <a:t>Numerik</a:t>
            </a:r>
            <a:endParaRPr lang="en-US" b="1" dirty="0">
              <a:solidFill>
                <a:schemeClr val="dk1"/>
              </a:solidFill>
              <a:latin typeface="Dosis"/>
              <a:ea typeface="Dosis"/>
              <a:cs typeface="Dosis"/>
              <a:sym typeface="Dosis"/>
            </a:endParaRPr>
          </a:p>
        </p:txBody>
      </p:sp>
      <p:sp>
        <p:nvSpPr>
          <p:cNvPr id="7" name="Google Shape;108;p26">
            <a:extLst>
              <a:ext uri="{FF2B5EF4-FFF2-40B4-BE49-F238E27FC236}">
                <a16:creationId xmlns:a16="http://schemas.microsoft.com/office/drawing/2014/main" id="{F75F7EFE-6BFC-82E0-6336-F95244916DEA}"/>
              </a:ext>
            </a:extLst>
          </p:cNvPr>
          <p:cNvSpPr txBox="1">
            <a:spLocks/>
          </p:cNvSpPr>
          <p:nvPr/>
        </p:nvSpPr>
        <p:spPr>
          <a:xfrm>
            <a:off x="4392602" y="932977"/>
            <a:ext cx="4288554" cy="364379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algn="just"/>
            <a:r>
              <a:rPr lang="en-ID" sz="1100" b="0" dirty="0">
                <a:solidFill>
                  <a:schemeClr val="tx1"/>
                </a:solidFill>
                <a:effectLst/>
                <a:latin typeface="Dosis" pitchFamily="2" charset="0"/>
              </a:rPr>
              <a:t>Daily Time Spent on Site customer yang </a:t>
            </a:r>
            <a:r>
              <a:rPr lang="en-ID" sz="1100" b="0" dirty="0" err="1">
                <a:solidFill>
                  <a:schemeClr val="tx1"/>
                </a:solidFill>
                <a:effectLst/>
                <a:latin typeface="Dosis" pitchFamily="2" charset="0"/>
              </a:rPr>
              <a:t>mengklik</a:t>
            </a:r>
            <a:r>
              <a:rPr lang="en-ID" sz="1100" b="0" dirty="0">
                <a:solidFill>
                  <a:schemeClr val="tx1"/>
                </a:solidFill>
                <a:effectLst/>
                <a:latin typeface="Dosis" pitchFamily="2" charset="0"/>
              </a:rPr>
              <a:t> </a:t>
            </a:r>
            <a:r>
              <a:rPr lang="en-ID" sz="1100" b="0" dirty="0" err="1">
                <a:solidFill>
                  <a:schemeClr val="tx1"/>
                </a:solidFill>
                <a:effectLst/>
                <a:latin typeface="Dosis" pitchFamily="2" charset="0"/>
              </a:rPr>
              <a:t>iklan</a:t>
            </a:r>
            <a:r>
              <a:rPr lang="en-ID" sz="1100" b="0" dirty="0">
                <a:solidFill>
                  <a:schemeClr val="tx1"/>
                </a:solidFill>
                <a:effectLst/>
                <a:latin typeface="Dosis" pitchFamily="2" charset="0"/>
              </a:rPr>
              <a:t> </a:t>
            </a:r>
            <a:r>
              <a:rPr lang="en-ID" sz="1100" b="0" dirty="0" err="1">
                <a:solidFill>
                  <a:schemeClr val="tx1"/>
                </a:solidFill>
                <a:effectLst/>
                <a:latin typeface="Dosis" pitchFamily="2" charset="0"/>
              </a:rPr>
              <a:t>kebanyakan</a:t>
            </a:r>
            <a:r>
              <a:rPr lang="en-ID" sz="1100" b="0" dirty="0">
                <a:solidFill>
                  <a:schemeClr val="tx1"/>
                </a:solidFill>
                <a:effectLst/>
                <a:latin typeface="Dosis" pitchFamily="2" charset="0"/>
              </a:rPr>
              <a:t> </a:t>
            </a:r>
            <a:r>
              <a:rPr lang="en-ID" sz="1100" b="0" dirty="0" err="1">
                <a:solidFill>
                  <a:schemeClr val="tx1"/>
                </a:solidFill>
                <a:effectLst/>
                <a:latin typeface="Dosis" pitchFamily="2" charset="0"/>
              </a:rPr>
              <a:t>berada</a:t>
            </a:r>
            <a:r>
              <a:rPr lang="en-ID" sz="1100" b="0" dirty="0">
                <a:solidFill>
                  <a:schemeClr val="tx1"/>
                </a:solidFill>
                <a:effectLst/>
                <a:latin typeface="Dosis" pitchFamily="2" charset="0"/>
              </a:rPr>
              <a:t> pada </a:t>
            </a:r>
            <a:r>
              <a:rPr lang="en-ID" sz="1100" b="0" dirty="0" err="1">
                <a:solidFill>
                  <a:schemeClr val="tx1"/>
                </a:solidFill>
                <a:effectLst/>
                <a:latin typeface="Dosis" pitchFamily="2" charset="0"/>
              </a:rPr>
              <a:t>rentanga</a:t>
            </a:r>
            <a:r>
              <a:rPr lang="en-ID" sz="1100" b="0" dirty="0">
                <a:solidFill>
                  <a:schemeClr val="tx1"/>
                </a:solidFill>
                <a:effectLst/>
                <a:latin typeface="Dosis" pitchFamily="2" charset="0"/>
              </a:rPr>
              <a:t> 40 - 50 minutes. </a:t>
            </a:r>
            <a:r>
              <a:rPr lang="en-ID" sz="1100" b="0" dirty="0" err="1">
                <a:solidFill>
                  <a:schemeClr val="tx1"/>
                </a:solidFill>
                <a:effectLst/>
                <a:latin typeface="Dosis" pitchFamily="2" charset="0"/>
              </a:rPr>
              <a:t>Sedangkan</a:t>
            </a:r>
            <a:r>
              <a:rPr lang="en-ID" sz="1100" b="0" dirty="0">
                <a:solidFill>
                  <a:schemeClr val="tx1"/>
                </a:solidFill>
                <a:effectLst/>
                <a:latin typeface="Dosis" pitchFamily="2" charset="0"/>
              </a:rPr>
              <a:t> yang </a:t>
            </a:r>
            <a:r>
              <a:rPr lang="en-ID" sz="1100" b="0" dirty="0" err="1">
                <a:solidFill>
                  <a:schemeClr val="tx1"/>
                </a:solidFill>
                <a:effectLst/>
                <a:latin typeface="Dosis" pitchFamily="2" charset="0"/>
              </a:rPr>
              <a:t>tidak</a:t>
            </a:r>
            <a:r>
              <a:rPr lang="en-ID" sz="1100" b="0" dirty="0">
                <a:solidFill>
                  <a:schemeClr val="tx1"/>
                </a:solidFill>
                <a:effectLst/>
                <a:latin typeface="Dosis" pitchFamily="2" charset="0"/>
              </a:rPr>
              <a:t> </a:t>
            </a:r>
            <a:r>
              <a:rPr lang="en-ID" sz="1100" b="0" dirty="0" err="1">
                <a:solidFill>
                  <a:schemeClr val="tx1"/>
                </a:solidFill>
                <a:effectLst/>
                <a:latin typeface="Dosis" pitchFamily="2" charset="0"/>
              </a:rPr>
              <a:t>mengklik</a:t>
            </a:r>
            <a:r>
              <a:rPr lang="en-ID" sz="1100" b="0" dirty="0">
                <a:solidFill>
                  <a:schemeClr val="tx1"/>
                </a:solidFill>
                <a:effectLst/>
                <a:latin typeface="Dosis" pitchFamily="2" charset="0"/>
              </a:rPr>
              <a:t> </a:t>
            </a:r>
            <a:r>
              <a:rPr lang="en-ID" sz="1100" b="0" dirty="0" err="1">
                <a:solidFill>
                  <a:schemeClr val="tx1"/>
                </a:solidFill>
                <a:effectLst/>
                <a:latin typeface="Dosis" pitchFamily="2" charset="0"/>
              </a:rPr>
              <a:t>iklan</a:t>
            </a:r>
            <a:r>
              <a:rPr lang="en-ID" sz="1100" b="0" dirty="0">
                <a:solidFill>
                  <a:schemeClr val="tx1"/>
                </a:solidFill>
                <a:effectLst/>
                <a:latin typeface="Dosis" pitchFamily="2" charset="0"/>
              </a:rPr>
              <a:t> </a:t>
            </a:r>
            <a:r>
              <a:rPr lang="en-ID" sz="1100" b="0" dirty="0" err="1">
                <a:solidFill>
                  <a:schemeClr val="tx1"/>
                </a:solidFill>
                <a:effectLst/>
                <a:latin typeface="Dosis" pitchFamily="2" charset="0"/>
              </a:rPr>
              <a:t>berada</a:t>
            </a:r>
            <a:r>
              <a:rPr lang="en-ID" sz="1100" b="0" dirty="0">
                <a:solidFill>
                  <a:schemeClr val="tx1"/>
                </a:solidFill>
                <a:effectLst/>
                <a:latin typeface="Dosis" pitchFamily="2" charset="0"/>
              </a:rPr>
              <a:t> pada </a:t>
            </a:r>
            <a:r>
              <a:rPr lang="en-ID" sz="1100" b="0" dirty="0" err="1">
                <a:solidFill>
                  <a:schemeClr val="tx1"/>
                </a:solidFill>
                <a:effectLst/>
                <a:latin typeface="Dosis" pitchFamily="2" charset="0"/>
              </a:rPr>
              <a:t>rentang</a:t>
            </a:r>
            <a:r>
              <a:rPr lang="en-ID" sz="1100" b="0" dirty="0">
                <a:solidFill>
                  <a:schemeClr val="tx1"/>
                </a:solidFill>
                <a:effectLst/>
                <a:latin typeface="Dosis" pitchFamily="2" charset="0"/>
              </a:rPr>
              <a:t> 75 - 85 </a:t>
            </a:r>
            <a:r>
              <a:rPr lang="en-ID" sz="1100" b="0" dirty="0" err="1">
                <a:solidFill>
                  <a:schemeClr val="tx1"/>
                </a:solidFill>
                <a:effectLst/>
                <a:latin typeface="Dosis" pitchFamily="2" charset="0"/>
              </a:rPr>
              <a:t>menit</a:t>
            </a:r>
            <a:r>
              <a:rPr lang="en-ID" sz="1100" b="0" dirty="0">
                <a:solidFill>
                  <a:schemeClr val="tx1"/>
                </a:solidFill>
                <a:effectLst/>
                <a:latin typeface="Dosis" pitchFamily="2" charset="0"/>
              </a:rPr>
              <a:t>.  </a:t>
            </a:r>
          </a:p>
          <a:p>
            <a:pPr algn="just"/>
            <a:r>
              <a:rPr lang="en-ID" sz="1100" b="0" dirty="0">
                <a:solidFill>
                  <a:schemeClr val="tx1"/>
                </a:solidFill>
                <a:effectLst/>
                <a:latin typeface="Dosis" pitchFamily="2" charset="0"/>
              </a:rPr>
              <a:t>Age </a:t>
            </a:r>
            <a:r>
              <a:rPr lang="en-ID" sz="1100" b="0" dirty="0" err="1">
                <a:solidFill>
                  <a:schemeClr val="tx1"/>
                </a:solidFill>
                <a:effectLst/>
                <a:latin typeface="Dosis" pitchFamily="2" charset="0"/>
              </a:rPr>
              <a:t>untuk</a:t>
            </a:r>
            <a:r>
              <a:rPr lang="en-ID" sz="1100" b="0" dirty="0">
                <a:solidFill>
                  <a:schemeClr val="tx1"/>
                </a:solidFill>
                <a:effectLst/>
                <a:latin typeface="Dosis" pitchFamily="2" charset="0"/>
              </a:rPr>
              <a:t> customer yang </a:t>
            </a:r>
            <a:r>
              <a:rPr lang="en-ID" sz="1100" b="0" dirty="0" err="1">
                <a:solidFill>
                  <a:schemeClr val="tx1"/>
                </a:solidFill>
                <a:effectLst/>
                <a:latin typeface="Dosis" pitchFamily="2" charset="0"/>
              </a:rPr>
              <a:t>mengklik</a:t>
            </a:r>
            <a:r>
              <a:rPr lang="en-ID" sz="1100" b="0" dirty="0">
                <a:solidFill>
                  <a:schemeClr val="tx1"/>
                </a:solidFill>
                <a:effectLst/>
                <a:latin typeface="Dosis" pitchFamily="2" charset="0"/>
              </a:rPr>
              <a:t> </a:t>
            </a:r>
            <a:r>
              <a:rPr lang="en-ID" sz="1100" b="0" dirty="0" err="1">
                <a:solidFill>
                  <a:schemeClr val="tx1"/>
                </a:solidFill>
                <a:effectLst/>
                <a:latin typeface="Dosis" pitchFamily="2" charset="0"/>
              </a:rPr>
              <a:t>iklan</a:t>
            </a:r>
            <a:r>
              <a:rPr lang="en-ID" sz="1100" b="0" dirty="0">
                <a:solidFill>
                  <a:schemeClr val="tx1"/>
                </a:solidFill>
                <a:effectLst/>
                <a:latin typeface="Dosis" pitchFamily="2" charset="0"/>
              </a:rPr>
              <a:t> </a:t>
            </a:r>
            <a:r>
              <a:rPr lang="en-ID" sz="1100" b="0" dirty="0" err="1">
                <a:solidFill>
                  <a:schemeClr val="tx1"/>
                </a:solidFill>
                <a:effectLst/>
                <a:latin typeface="Dosis" pitchFamily="2" charset="0"/>
              </a:rPr>
              <a:t>cendrung</a:t>
            </a:r>
            <a:r>
              <a:rPr lang="en-ID" sz="1100" b="0" dirty="0">
                <a:solidFill>
                  <a:schemeClr val="tx1"/>
                </a:solidFill>
                <a:effectLst/>
                <a:latin typeface="Dosis" pitchFamily="2" charset="0"/>
              </a:rPr>
              <a:t> </a:t>
            </a:r>
            <a:r>
              <a:rPr lang="en-ID" sz="1100" b="0" dirty="0" err="1">
                <a:solidFill>
                  <a:schemeClr val="tx1"/>
                </a:solidFill>
                <a:effectLst/>
                <a:latin typeface="Dosis" pitchFamily="2" charset="0"/>
              </a:rPr>
              <a:t>menyerupai</a:t>
            </a:r>
            <a:r>
              <a:rPr lang="en-ID" sz="1100" b="0" dirty="0">
                <a:solidFill>
                  <a:schemeClr val="tx1"/>
                </a:solidFill>
                <a:effectLst/>
                <a:latin typeface="Dosis" pitchFamily="2" charset="0"/>
              </a:rPr>
              <a:t> </a:t>
            </a:r>
            <a:r>
              <a:rPr lang="en-ID" sz="1100" b="0" dirty="0" err="1">
                <a:solidFill>
                  <a:schemeClr val="tx1"/>
                </a:solidFill>
                <a:effectLst/>
                <a:latin typeface="Dosis" pitchFamily="2" charset="0"/>
              </a:rPr>
              <a:t>distribusi</a:t>
            </a:r>
            <a:r>
              <a:rPr lang="en-ID" sz="1100" b="0" dirty="0">
                <a:solidFill>
                  <a:schemeClr val="tx1"/>
                </a:solidFill>
                <a:effectLst/>
                <a:latin typeface="Dosis" pitchFamily="2" charset="0"/>
              </a:rPr>
              <a:t> normal </a:t>
            </a:r>
            <a:r>
              <a:rPr lang="en-ID" sz="1100" b="0" dirty="0" err="1">
                <a:solidFill>
                  <a:schemeClr val="tx1"/>
                </a:solidFill>
                <a:effectLst/>
                <a:latin typeface="Dosis" pitchFamily="2" charset="0"/>
              </a:rPr>
              <a:t>dengan</a:t>
            </a:r>
            <a:r>
              <a:rPr lang="en-ID" sz="1100" b="0" dirty="0">
                <a:solidFill>
                  <a:schemeClr val="tx1"/>
                </a:solidFill>
                <a:effectLst/>
                <a:latin typeface="Dosis" pitchFamily="2" charset="0"/>
              </a:rPr>
              <a:t> customer </a:t>
            </a:r>
            <a:r>
              <a:rPr lang="en-ID" sz="1100" b="0" dirty="0" err="1">
                <a:solidFill>
                  <a:schemeClr val="tx1"/>
                </a:solidFill>
                <a:effectLst/>
                <a:latin typeface="Dosis" pitchFamily="2" charset="0"/>
              </a:rPr>
              <a:t>terbanyak</a:t>
            </a:r>
            <a:r>
              <a:rPr lang="en-ID" sz="1100" b="0" dirty="0">
                <a:solidFill>
                  <a:schemeClr val="tx1"/>
                </a:solidFill>
                <a:effectLst/>
                <a:latin typeface="Dosis" pitchFamily="2" charset="0"/>
              </a:rPr>
              <a:t> </a:t>
            </a:r>
            <a:r>
              <a:rPr lang="en-ID" sz="1100" b="0" dirty="0" err="1">
                <a:solidFill>
                  <a:schemeClr val="tx1"/>
                </a:solidFill>
                <a:effectLst/>
                <a:latin typeface="Dosis" pitchFamily="2" charset="0"/>
              </a:rPr>
              <a:t>berada</a:t>
            </a:r>
            <a:r>
              <a:rPr lang="en-ID" sz="1100" b="0" dirty="0">
                <a:solidFill>
                  <a:schemeClr val="tx1"/>
                </a:solidFill>
                <a:effectLst/>
                <a:latin typeface="Dosis" pitchFamily="2" charset="0"/>
              </a:rPr>
              <a:t> pada </a:t>
            </a:r>
            <a:r>
              <a:rPr lang="en-ID" sz="1100" b="0" dirty="0" err="1">
                <a:solidFill>
                  <a:schemeClr val="tx1"/>
                </a:solidFill>
                <a:effectLst/>
                <a:latin typeface="Dosis" pitchFamily="2" charset="0"/>
              </a:rPr>
              <a:t>rentang</a:t>
            </a:r>
            <a:r>
              <a:rPr lang="en-ID" sz="1100" b="0" dirty="0">
                <a:solidFill>
                  <a:schemeClr val="tx1"/>
                </a:solidFill>
                <a:effectLst/>
                <a:latin typeface="Dosis" pitchFamily="2" charset="0"/>
              </a:rPr>
              <a:t> </a:t>
            </a:r>
            <a:r>
              <a:rPr lang="en-ID" sz="1100" b="0" dirty="0" err="1">
                <a:solidFill>
                  <a:schemeClr val="tx1"/>
                </a:solidFill>
                <a:effectLst/>
                <a:latin typeface="Dosis" pitchFamily="2" charset="0"/>
              </a:rPr>
              <a:t>usia</a:t>
            </a:r>
            <a:r>
              <a:rPr lang="en-ID" sz="1100" b="0" dirty="0">
                <a:solidFill>
                  <a:schemeClr val="tx1"/>
                </a:solidFill>
                <a:effectLst/>
                <a:latin typeface="Dosis" pitchFamily="2" charset="0"/>
              </a:rPr>
              <a:t> 35 - 45 </a:t>
            </a:r>
            <a:r>
              <a:rPr lang="en-ID" sz="1100" b="0" dirty="0" err="1">
                <a:solidFill>
                  <a:schemeClr val="tx1"/>
                </a:solidFill>
                <a:effectLst/>
                <a:latin typeface="Dosis" pitchFamily="2" charset="0"/>
              </a:rPr>
              <a:t>tahun</a:t>
            </a:r>
            <a:r>
              <a:rPr lang="en-ID" sz="1100" b="0" dirty="0">
                <a:solidFill>
                  <a:schemeClr val="tx1"/>
                </a:solidFill>
                <a:effectLst/>
                <a:latin typeface="Dosis" pitchFamily="2" charset="0"/>
              </a:rPr>
              <a:t>. </a:t>
            </a:r>
            <a:r>
              <a:rPr lang="en-ID" sz="1100" b="0" dirty="0" err="1">
                <a:solidFill>
                  <a:schemeClr val="tx1"/>
                </a:solidFill>
                <a:effectLst/>
                <a:latin typeface="Dosis" pitchFamily="2" charset="0"/>
              </a:rPr>
              <a:t>Sedangkan</a:t>
            </a:r>
            <a:r>
              <a:rPr lang="en-ID" sz="1100" b="0" dirty="0">
                <a:solidFill>
                  <a:schemeClr val="tx1"/>
                </a:solidFill>
                <a:effectLst/>
                <a:latin typeface="Dosis" pitchFamily="2" charset="0"/>
              </a:rPr>
              <a:t> yang </a:t>
            </a:r>
            <a:r>
              <a:rPr lang="en-ID" sz="1100" b="0" dirty="0" err="1">
                <a:solidFill>
                  <a:schemeClr val="tx1"/>
                </a:solidFill>
                <a:effectLst/>
                <a:latin typeface="Dosis" pitchFamily="2" charset="0"/>
              </a:rPr>
              <a:t>tidak</a:t>
            </a:r>
            <a:r>
              <a:rPr lang="en-ID" sz="1100" b="0" dirty="0">
                <a:solidFill>
                  <a:schemeClr val="tx1"/>
                </a:solidFill>
                <a:effectLst/>
                <a:latin typeface="Dosis" pitchFamily="2" charset="0"/>
              </a:rPr>
              <a:t> </a:t>
            </a:r>
            <a:r>
              <a:rPr lang="en-ID" sz="1100" b="0" dirty="0" err="1">
                <a:solidFill>
                  <a:schemeClr val="tx1"/>
                </a:solidFill>
                <a:effectLst/>
                <a:latin typeface="Dosis" pitchFamily="2" charset="0"/>
              </a:rPr>
              <a:t>mengklik</a:t>
            </a:r>
            <a:r>
              <a:rPr lang="en-ID" sz="1100" b="0" dirty="0">
                <a:solidFill>
                  <a:schemeClr val="tx1"/>
                </a:solidFill>
                <a:effectLst/>
                <a:latin typeface="Dosis" pitchFamily="2" charset="0"/>
              </a:rPr>
              <a:t> </a:t>
            </a:r>
            <a:r>
              <a:rPr lang="en-ID" sz="1100" b="0" dirty="0" err="1">
                <a:solidFill>
                  <a:schemeClr val="tx1"/>
                </a:solidFill>
                <a:effectLst/>
                <a:latin typeface="Dosis" pitchFamily="2" charset="0"/>
              </a:rPr>
              <a:t>iklan</a:t>
            </a:r>
            <a:r>
              <a:rPr lang="en-ID" sz="1100" b="0" dirty="0">
                <a:solidFill>
                  <a:schemeClr val="tx1"/>
                </a:solidFill>
                <a:effectLst/>
                <a:latin typeface="Dosis" pitchFamily="2" charset="0"/>
              </a:rPr>
              <a:t> </a:t>
            </a:r>
            <a:r>
              <a:rPr lang="en-ID" sz="1100" b="0" dirty="0" err="1">
                <a:solidFill>
                  <a:schemeClr val="tx1"/>
                </a:solidFill>
                <a:effectLst/>
                <a:latin typeface="Dosis" pitchFamily="2" charset="0"/>
              </a:rPr>
              <a:t>memiliki</a:t>
            </a:r>
            <a:r>
              <a:rPr lang="en-ID" sz="1100" b="0" dirty="0">
                <a:solidFill>
                  <a:schemeClr val="tx1"/>
                </a:solidFill>
                <a:effectLst/>
                <a:latin typeface="Dosis" pitchFamily="2" charset="0"/>
              </a:rPr>
              <a:t> </a:t>
            </a:r>
            <a:r>
              <a:rPr lang="en-ID" sz="1100" b="0" dirty="0" err="1">
                <a:solidFill>
                  <a:schemeClr val="tx1"/>
                </a:solidFill>
                <a:effectLst/>
                <a:latin typeface="Dosis" pitchFamily="2" charset="0"/>
              </a:rPr>
              <a:t>distribusi</a:t>
            </a:r>
            <a:r>
              <a:rPr lang="en-ID" sz="1100" b="0" dirty="0">
                <a:solidFill>
                  <a:schemeClr val="tx1"/>
                </a:solidFill>
                <a:effectLst/>
                <a:latin typeface="Dosis" pitchFamily="2" charset="0"/>
              </a:rPr>
              <a:t> yang skew </a:t>
            </a:r>
            <a:r>
              <a:rPr lang="en-ID" sz="1100" b="0" dirty="0" err="1">
                <a:solidFill>
                  <a:schemeClr val="tx1"/>
                </a:solidFill>
                <a:effectLst/>
                <a:latin typeface="Dosis" pitchFamily="2" charset="0"/>
              </a:rPr>
              <a:t>dengan</a:t>
            </a:r>
            <a:r>
              <a:rPr lang="en-ID" sz="1100" b="0" dirty="0">
                <a:solidFill>
                  <a:schemeClr val="tx1"/>
                </a:solidFill>
                <a:effectLst/>
                <a:latin typeface="Dosis" pitchFamily="2" charset="0"/>
              </a:rPr>
              <a:t> customer </a:t>
            </a:r>
            <a:r>
              <a:rPr lang="en-ID" sz="1100" b="0" dirty="0" err="1">
                <a:solidFill>
                  <a:schemeClr val="tx1"/>
                </a:solidFill>
                <a:effectLst/>
                <a:latin typeface="Dosis" pitchFamily="2" charset="0"/>
              </a:rPr>
              <a:t>terbanyak</a:t>
            </a:r>
            <a:r>
              <a:rPr lang="en-ID" sz="1100" b="0" dirty="0">
                <a:solidFill>
                  <a:schemeClr val="tx1"/>
                </a:solidFill>
                <a:effectLst/>
                <a:latin typeface="Dosis" pitchFamily="2" charset="0"/>
              </a:rPr>
              <a:t> </a:t>
            </a:r>
            <a:r>
              <a:rPr lang="en-ID" sz="1100" b="0" dirty="0" err="1">
                <a:solidFill>
                  <a:schemeClr val="tx1"/>
                </a:solidFill>
                <a:effectLst/>
                <a:latin typeface="Dosis" pitchFamily="2" charset="0"/>
              </a:rPr>
              <a:t>berada</a:t>
            </a:r>
            <a:r>
              <a:rPr lang="en-ID" sz="1100" b="0" dirty="0">
                <a:solidFill>
                  <a:schemeClr val="tx1"/>
                </a:solidFill>
                <a:effectLst/>
                <a:latin typeface="Dosis" pitchFamily="2" charset="0"/>
              </a:rPr>
              <a:t> pada </a:t>
            </a:r>
            <a:r>
              <a:rPr lang="en-ID" sz="1100" b="0" dirty="0" err="1">
                <a:solidFill>
                  <a:schemeClr val="tx1"/>
                </a:solidFill>
                <a:effectLst/>
                <a:latin typeface="Dosis" pitchFamily="2" charset="0"/>
              </a:rPr>
              <a:t>rentang</a:t>
            </a:r>
            <a:r>
              <a:rPr lang="en-ID" sz="1100" b="0" dirty="0">
                <a:solidFill>
                  <a:schemeClr val="tx1"/>
                </a:solidFill>
                <a:effectLst/>
                <a:latin typeface="Dosis" pitchFamily="2" charset="0"/>
              </a:rPr>
              <a:t> </a:t>
            </a:r>
            <a:r>
              <a:rPr lang="en-ID" sz="1100" b="0" dirty="0" err="1">
                <a:solidFill>
                  <a:schemeClr val="tx1"/>
                </a:solidFill>
                <a:effectLst/>
                <a:latin typeface="Dosis" pitchFamily="2" charset="0"/>
              </a:rPr>
              <a:t>usia</a:t>
            </a:r>
            <a:r>
              <a:rPr lang="en-ID" sz="1100" b="0" dirty="0">
                <a:solidFill>
                  <a:schemeClr val="tx1"/>
                </a:solidFill>
                <a:effectLst/>
                <a:latin typeface="Dosis" pitchFamily="2" charset="0"/>
              </a:rPr>
              <a:t> 28 -32 </a:t>
            </a:r>
            <a:r>
              <a:rPr lang="en-ID" sz="1100" b="0" dirty="0" err="1">
                <a:solidFill>
                  <a:schemeClr val="tx1"/>
                </a:solidFill>
                <a:effectLst/>
                <a:latin typeface="Dosis" pitchFamily="2" charset="0"/>
              </a:rPr>
              <a:t>tahun</a:t>
            </a:r>
            <a:r>
              <a:rPr lang="en-ID" sz="1100" b="0" dirty="0">
                <a:solidFill>
                  <a:schemeClr val="tx1"/>
                </a:solidFill>
                <a:effectLst/>
                <a:latin typeface="Dosis" pitchFamily="2" charset="0"/>
              </a:rPr>
              <a:t>.  </a:t>
            </a:r>
          </a:p>
          <a:p>
            <a:pPr algn="just"/>
            <a:r>
              <a:rPr lang="en-ID" sz="1100" b="0" dirty="0">
                <a:solidFill>
                  <a:schemeClr val="tx1"/>
                </a:solidFill>
                <a:effectLst/>
                <a:latin typeface="Dosis" pitchFamily="2" charset="0"/>
              </a:rPr>
              <a:t>Area Income </a:t>
            </a:r>
            <a:r>
              <a:rPr lang="en-ID" sz="1100" b="0" dirty="0" err="1">
                <a:solidFill>
                  <a:schemeClr val="tx1"/>
                </a:solidFill>
                <a:effectLst/>
                <a:latin typeface="Dosis" pitchFamily="2" charset="0"/>
              </a:rPr>
              <a:t>untuk</a:t>
            </a:r>
            <a:r>
              <a:rPr lang="en-ID" sz="1100" b="0" dirty="0">
                <a:solidFill>
                  <a:schemeClr val="tx1"/>
                </a:solidFill>
                <a:effectLst/>
                <a:latin typeface="Dosis" pitchFamily="2" charset="0"/>
              </a:rPr>
              <a:t> customer yang </a:t>
            </a:r>
            <a:r>
              <a:rPr lang="en-ID" sz="1100" b="0" dirty="0" err="1">
                <a:solidFill>
                  <a:schemeClr val="tx1"/>
                </a:solidFill>
                <a:effectLst/>
                <a:latin typeface="Dosis" pitchFamily="2" charset="0"/>
              </a:rPr>
              <a:t>mengklik</a:t>
            </a:r>
            <a:r>
              <a:rPr lang="en-ID" sz="1100" b="0" dirty="0">
                <a:solidFill>
                  <a:schemeClr val="tx1"/>
                </a:solidFill>
                <a:effectLst/>
                <a:latin typeface="Dosis" pitchFamily="2" charset="0"/>
              </a:rPr>
              <a:t> </a:t>
            </a:r>
            <a:r>
              <a:rPr lang="en-ID" sz="1100" b="0" dirty="0" err="1">
                <a:solidFill>
                  <a:schemeClr val="tx1"/>
                </a:solidFill>
                <a:effectLst/>
                <a:latin typeface="Dosis" pitchFamily="2" charset="0"/>
              </a:rPr>
              <a:t>iklan</a:t>
            </a:r>
            <a:r>
              <a:rPr lang="en-ID" sz="1100" b="0" dirty="0">
                <a:solidFill>
                  <a:schemeClr val="tx1"/>
                </a:solidFill>
                <a:effectLst/>
                <a:latin typeface="Dosis" pitchFamily="2" charset="0"/>
              </a:rPr>
              <a:t> </a:t>
            </a:r>
            <a:r>
              <a:rPr lang="en-ID" sz="1100" b="0" dirty="0" err="1">
                <a:solidFill>
                  <a:schemeClr val="tx1"/>
                </a:solidFill>
                <a:effectLst/>
                <a:latin typeface="Dosis" pitchFamily="2" charset="0"/>
              </a:rPr>
              <a:t>memiliki</a:t>
            </a:r>
            <a:r>
              <a:rPr lang="en-ID" sz="1100" b="0" dirty="0">
                <a:solidFill>
                  <a:schemeClr val="tx1"/>
                </a:solidFill>
                <a:effectLst/>
                <a:latin typeface="Dosis" pitchFamily="2" charset="0"/>
              </a:rPr>
              <a:t> </a:t>
            </a:r>
            <a:r>
              <a:rPr lang="en-ID" sz="1100" b="0" dirty="0" err="1">
                <a:solidFill>
                  <a:schemeClr val="tx1"/>
                </a:solidFill>
                <a:effectLst/>
                <a:latin typeface="Dosis" pitchFamily="2" charset="0"/>
              </a:rPr>
              <a:t>distribusi</a:t>
            </a:r>
            <a:r>
              <a:rPr lang="en-ID" sz="1100" b="0" dirty="0">
                <a:solidFill>
                  <a:schemeClr val="tx1"/>
                </a:solidFill>
                <a:effectLst/>
                <a:latin typeface="Dosis" pitchFamily="2" charset="0"/>
              </a:rPr>
              <a:t> </a:t>
            </a:r>
            <a:r>
              <a:rPr lang="en-ID" sz="1100" b="0" dirty="0" err="1">
                <a:solidFill>
                  <a:schemeClr val="tx1"/>
                </a:solidFill>
                <a:effectLst/>
                <a:latin typeface="Dosis" pitchFamily="2" charset="0"/>
              </a:rPr>
              <a:t>menyerupai</a:t>
            </a:r>
            <a:r>
              <a:rPr lang="en-ID" sz="1100" b="0" dirty="0">
                <a:solidFill>
                  <a:schemeClr val="tx1"/>
                </a:solidFill>
                <a:effectLst/>
                <a:latin typeface="Dosis" pitchFamily="2" charset="0"/>
              </a:rPr>
              <a:t> </a:t>
            </a:r>
            <a:r>
              <a:rPr lang="en-ID" sz="1100" b="0" dirty="0" err="1">
                <a:solidFill>
                  <a:schemeClr val="tx1"/>
                </a:solidFill>
                <a:effectLst/>
                <a:latin typeface="Dosis" pitchFamily="2" charset="0"/>
              </a:rPr>
              <a:t>distribusi</a:t>
            </a:r>
            <a:r>
              <a:rPr lang="en-ID" sz="1100" b="0" dirty="0">
                <a:solidFill>
                  <a:schemeClr val="tx1"/>
                </a:solidFill>
                <a:effectLst/>
                <a:latin typeface="Dosis" pitchFamily="2" charset="0"/>
              </a:rPr>
              <a:t> normal </a:t>
            </a:r>
            <a:r>
              <a:rPr lang="en-ID" sz="1100" b="0" dirty="0" err="1">
                <a:solidFill>
                  <a:schemeClr val="tx1"/>
                </a:solidFill>
                <a:effectLst/>
                <a:latin typeface="Dosis" pitchFamily="2" charset="0"/>
              </a:rPr>
              <a:t>dengan</a:t>
            </a:r>
            <a:r>
              <a:rPr lang="en-ID" sz="1100" b="0" dirty="0">
                <a:solidFill>
                  <a:schemeClr val="tx1"/>
                </a:solidFill>
                <a:effectLst/>
                <a:latin typeface="Dosis" pitchFamily="2" charset="0"/>
              </a:rPr>
              <a:t> customer </a:t>
            </a:r>
            <a:r>
              <a:rPr lang="en-ID" sz="1100" b="0" dirty="0" err="1">
                <a:solidFill>
                  <a:schemeClr val="tx1"/>
                </a:solidFill>
                <a:effectLst/>
                <a:latin typeface="Dosis" pitchFamily="2" charset="0"/>
              </a:rPr>
              <a:t>terbanyak</a:t>
            </a:r>
            <a:r>
              <a:rPr lang="en-ID" sz="1100" b="0" dirty="0">
                <a:solidFill>
                  <a:schemeClr val="tx1"/>
                </a:solidFill>
                <a:effectLst/>
                <a:latin typeface="Dosis" pitchFamily="2" charset="0"/>
              </a:rPr>
              <a:t> </a:t>
            </a:r>
            <a:r>
              <a:rPr lang="en-ID" sz="1100" b="0" dirty="0" err="1">
                <a:solidFill>
                  <a:schemeClr val="tx1"/>
                </a:solidFill>
                <a:effectLst/>
                <a:latin typeface="Dosis" pitchFamily="2" charset="0"/>
              </a:rPr>
              <a:t>dengan</a:t>
            </a:r>
            <a:r>
              <a:rPr lang="en-ID" sz="1100" b="0" dirty="0">
                <a:solidFill>
                  <a:schemeClr val="tx1"/>
                </a:solidFill>
                <a:effectLst/>
                <a:latin typeface="Dosis" pitchFamily="2" charset="0"/>
              </a:rPr>
              <a:t> area income </a:t>
            </a:r>
            <a:r>
              <a:rPr lang="en-ID" sz="1100" b="0" dirty="0" err="1">
                <a:solidFill>
                  <a:schemeClr val="tx1"/>
                </a:solidFill>
                <a:effectLst/>
                <a:latin typeface="Dosis" pitchFamily="2" charset="0"/>
              </a:rPr>
              <a:t>sebesa</a:t>
            </a:r>
            <a:r>
              <a:rPr lang="en-ID" sz="1100" b="0" dirty="0">
                <a:solidFill>
                  <a:schemeClr val="tx1"/>
                </a:solidFill>
                <a:effectLst/>
                <a:latin typeface="Dosis" pitchFamily="2" charset="0"/>
              </a:rPr>
              <a:t> IDR 300 </a:t>
            </a:r>
            <a:r>
              <a:rPr lang="en-ID" sz="1100" b="0" dirty="0" err="1">
                <a:solidFill>
                  <a:schemeClr val="tx1"/>
                </a:solidFill>
                <a:effectLst/>
                <a:latin typeface="Dosis" pitchFamily="2" charset="0"/>
              </a:rPr>
              <a:t>juta</a:t>
            </a:r>
            <a:r>
              <a:rPr lang="en-ID" sz="1100" b="0" dirty="0">
                <a:solidFill>
                  <a:schemeClr val="tx1"/>
                </a:solidFill>
                <a:effectLst/>
                <a:latin typeface="Dosis" pitchFamily="2" charset="0"/>
              </a:rPr>
              <a:t> - IDR 400 </a:t>
            </a:r>
            <a:r>
              <a:rPr lang="en-ID" sz="1100" b="0" dirty="0" err="1">
                <a:solidFill>
                  <a:schemeClr val="tx1"/>
                </a:solidFill>
                <a:effectLst/>
                <a:latin typeface="Dosis" pitchFamily="2" charset="0"/>
              </a:rPr>
              <a:t>juta</a:t>
            </a:r>
            <a:r>
              <a:rPr lang="en-ID" sz="1100" b="0" dirty="0">
                <a:solidFill>
                  <a:schemeClr val="tx1"/>
                </a:solidFill>
                <a:effectLst/>
                <a:latin typeface="Dosis" pitchFamily="2" charset="0"/>
              </a:rPr>
              <a:t>. </a:t>
            </a:r>
            <a:r>
              <a:rPr lang="en-ID" sz="1100" b="0" dirty="0" err="1">
                <a:solidFill>
                  <a:schemeClr val="tx1"/>
                </a:solidFill>
                <a:effectLst/>
                <a:latin typeface="Dosis" pitchFamily="2" charset="0"/>
              </a:rPr>
              <a:t>Sedangkan</a:t>
            </a:r>
            <a:r>
              <a:rPr lang="en-ID" sz="1100" b="0" dirty="0">
                <a:solidFill>
                  <a:schemeClr val="tx1"/>
                </a:solidFill>
                <a:effectLst/>
                <a:latin typeface="Dosis" pitchFamily="2" charset="0"/>
              </a:rPr>
              <a:t> yang </a:t>
            </a:r>
            <a:r>
              <a:rPr lang="en-ID" sz="1100" b="0" dirty="0" err="1">
                <a:solidFill>
                  <a:schemeClr val="tx1"/>
                </a:solidFill>
                <a:effectLst/>
                <a:latin typeface="Dosis" pitchFamily="2" charset="0"/>
              </a:rPr>
              <a:t>tidak</a:t>
            </a:r>
            <a:r>
              <a:rPr lang="en-ID" sz="1100" b="0" dirty="0">
                <a:solidFill>
                  <a:schemeClr val="tx1"/>
                </a:solidFill>
                <a:effectLst/>
                <a:latin typeface="Dosis" pitchFamily="2" charset="0"/>
              </a:rPr>
              <a:t> </a:t>
            </a:r>
            <a:r>
              <a:rPr lang="en-ID" sz="1100" b="0" dirty="0" err="1">
                <a:solidFill>
                  <a:schemeClr val="tx1"/>
                </a:solidFill>
                <a:effectLst/>
                <a:latin typeface="Dosis" pitchFamily="2" charset="0"/>
              </a:rPr>
              <a:t>mengklik</a:t>
            </a:r>
            <a:r>
              <a:rPr lang="en-ID" sz="1100" b="0" dirty="0">
                <a:solidFill>
                  <a:schemeClr val="tx1"/>
                </a:solidFill>
                <a:effectLst/>
                <a:latin typeface="Dosis" pitchFamily="2" charset="0"/>
              </a:rPr>
              <a:t> </a:t>
            </a:r>
            <a:r>
              <a:rPr lang="en-ID" sz="1100" b="0" dirty="0" err="1">
                <a:solidFill>
                  <a:schemeClr val="tx1"/>
                </a:solidFill>
                <a:effectLst/>
                <a:latin typeface="Dosis" pitchFamily="2" charset="0"/>
              </a:rPr>
              <a:t>iklan</a:t>
            </a:r>
            <a:r>
              <a:rPr lang="en-ID" sz="1100" b="0" dirty="0">
                <a:solidFill>
                  <a:schemeClr val="tx1"/>
                </a:solidFill>
                <a:effectLst/>
                <a:latin typeface="Dosis" pitchFamily="2" charset="0"/>
              </a:rPr>
              <a:t> </a:t>
            </a:r>
            <a:r>
              <a:rPr lang="en-ID" sz="1100" b="0" dirty="0" err="1">
                <a:solidFill>
                  <a:schemeClr val="tx1"/>
                </a:solidFill>
                <a:effectLst/>
                <a:latin typeface="Dosis" pitchFamily="2" charset="0"/>
              </a:rPr>
              <a:t>memiliki</a:t>
            </a:r>
            <a:r>
              <a:rPr lang="en-ID" sz="1100" b="0" dirty="0">
                <a:solidFill>
                  <a:schemeClr val="tx1"/>
                </a:solidFill>
                <a:effectLst/>
                <a:latin typeface="Dosis" pitchFamily="2" charset="0"/>
              </a:rPr>
              <a:t> </a:t>
            </a:r>
            <a:r>
              <a:rPr lang="en-ID" sz="1100" b="0" dirty="0" err="1">
                <a:solidFill>
                  <a:schemeClr val="tx1"/>
                </a:solidFill>
                <a:effectLst/>
                <a:latin typeface="Dosis" pitchFamily="2" charset="0"/>
              </a:rPr>
              <a:t>distribusi</a:t>
            </a:r>
            <a:r>
              <a:rPr lang="en-ID" sz="1100" b="0" dirty="0">
                <a:solidFill>
                  <a:schemeClr val="tx1"/>
                </a:solidFill>
                <a:effectLst/>
                <a:latin typeface="Dosis" pitchFamily="2" charset="0"/>
              </a:rPr>
              <a:t> yang skew </a:t>
            </a:r>
            <a:r>
              <a:rPr lang="en-ID" sz="1100" b="0" dirty="0" err="1">
                <a:solidFill>
                  <a:schemeClr val="tx1"/>
                </a:solidFill>
                <a:effectLst/>
                <a:latin typeface="Dosis" pitchFamily="2" charset="0"/>
              </a:rPr>
              <a:t>dengan</a:t>
            </a:r>
            <a:r>
              <a:rPr lang="en-ID" sz="1100" b="0" dirty="0">
                <a:solidFill>
                  <a:schemeClr val="tx1"/>
                </a:solidFill>
                <a:effectLst/>
                <a:latin typeface="Dosis" pitchFamily="2" charset="0"/>
              </a:rPr>
              <a:t> customer </a:t>
            </a:r>
            <a:r>
              <a:rPr lang="en-ID" sz="1100" b="0" dirty="0" err="1">
                <a:solidFill>
                  <a:schemeClr val="tx1"/>
                </a:solidFill>
                <a:effectLst/>
                <a:latin typeface="Dosis" pitchFamily="2" charset="0"/>
              </a:rPr>
              <a:t>terbanyak</a:t>
            </a:r>
            <a:r>
              <a:rPr lang="en-ID" sz="1100" b="0" dirty="0">
                <a:solidFill>
                  <a:schemeClr val="tx1"/>
                </a:solidFill>
                <a:effectLst/>
                <a:latin typeface="Dosis" pitchFamily="2" charset="0"/>
              </a:rPr>
              <a:t> </a:t>
            </a:r>
            <a:r>
              <a:rPr lang="en-ID" sz="1100" b="0" dirty="0" err="1">
                <a:solidFill>
                  <a:schemeClr val="tx1"/>
                </a:solidFill>
                <a:effectLst/>
                <a:latin typeface="Dosis" pitchFamily="2" charset="0"/>
              </a:rPr>
              <a:t>dengan</a:t>
            </a:r>
            <a:r>
              <a:rPr lang="en-ID" sz="1100" b="0" dirty="0">
                <a:solidFill>
                  <a:schemeClr val="tx1"/>
                </a:solidFill>
                <a:effectLst/>
                <a:latin typeface="Dosis" pitchFamily="2" charset="0"/>
              </a:rPr>
              <a:t> area income </a:t>
            </a:r>
            <a:r>
              <a:rPr lang="en-ID" sz="1100" b="0" dirty="0" err="1">
                <a:solidFill>
                  <a:schemeClr val="tx1"/>
                </a:solidFill>
                <a:effectLst/>
                <a:latin typeface="Dosis" pitchFamily="2" charset="0"/>
              </a:rPr>
              <a:t>sekitar</a:t>
            </a:r>
            <a:r>
              <a:rPr lang="en-ID" sz="1100" b="0" dirty="0">
                <a:solidFill>
                  <a:schemeClr val="tx1"/>
                </a:solidFill>
                <a:effectLst/>
                <a:latin typeface="Dosis" pitchFamily="2" charset="0"/>
              </a:rPr>
              <a:t> IDR 430 </a:t>
            </a:r>
            <a:r>
              <a:rPr lang="en-ID" sz="1100" b="0" dirty="0" err="1">
                <a:solidFill>
                  <a:schemeClr val="tx1"/>
                </a:solidFill>
                <a:effectLst/>
                <a:latin typeface="Dosis" pitchFamily="2" charset="0"/>
              </a:rPr>
              <a:t>juta</a:t>
            </a:r>
            <a:r>
              <a:rPr lang="en-ID" sz="1100" b="0" dirty="0">
                <a:solidFill>
                  <a:schemeClr val="tx1"/>
                </a:solidFill>
                <a:effectLst/>
                <a:latin typeface="Dosis" pitchFamily="2" charset="0"/>
              </a:rPr>
              <a:t> - IDR 480 </a:t>
            </a:r>
            <a:r>
              <a:rPr lang="en-ID" sz="1100" b="0" dirty="0" err="1">
                <a:solidFill>
                  <a:schemeClr val="tx1"/>
                </a:solidFill>
                <a:effectLst/>
                <a:latin typeface="Dosis" pitchFamily="2" charset="0"/>
              </a:rPr>
              <a:t>juta</a:t>
            </a:r>
            <a:r>
              <a:rPr lang="en-ID" sz="1100" b="0" dirty="0">
                <a:solidFill>
                  <a:schemeClr val="tx1"/>
                </a:solidFill>
                <a:effectLst/>
                <a:latin typeface="Dosis" pitchFamily="2" charset="0"/>
              </a:rPr>
              <a:t>.  </a:t>
            </a:r>
          </a:p>
          <a:p>
            <a:pPr algn="just"/>
            <a:r>
              <a:rPr lang="en-ID" sz="1100" b="0" dirty="0">
                <a:solidFill>
                  <a:schemeClr val="tx1"/>
                </a:solidFill>
                <a:effectLst/>
                <a:latin typeface="Dosis" pitchFamily="2" charset="0"/>
              </a:rPr>
              <a:t>Daily internet usage </a:t>
            </a:r>
            <a:r>
              <a:rPr lang="en-ID" sz="1100" b="0" dirty="0" err="1">
                <a:solidFill>
                  <a:schemeClr val="tx1"/>
                </a:solidFill>
                <a:effectLst/>
                <a:latin typeface="Dosis" pitchFamily="2" charset="0"/>
              </a:rPr>
              <a:t>untuk</a:t>
            </a:r>
            <a:r>
              <a:rPr lang="en-ID" sz="1100" b="0" dirty="0">
                <a:solidFill>
                  <a:schemeClr val="tx1"/>
                </a:solidFill>
                <a:effectLst/>
                <a:latin typeface="Dosis" pitchFamily="2" charset="0"/>
              </a:rPr>
              <a:t> customer yang </a:t>
            </a:r>
            <a:r>
              <a:rPr lang="en-ID" sz="1100" b="0" dirty="0" err="1">
                <a:solidFill>
                  <a:schemeClr val="tx1"/>
                </a:solidFill>
                <a:effectLst/>
                <a:latin typeface="Dosis" pitchFamily="2" charset="0"/>
              </a:rPr>
              <a:t>mengklik</a:t>
            </a:r>
            <a:r>
              <a:rPr lang="en-ID" sz="1100" b="0" dirty="0">
                <a:solidFill>
                  <a:schemeClr val="tx1"/>
                </a:solidFill>
                <a:effectLst/>
                <a:latin typeface="Dosis" pitchFamily="2" charset="0"/>
              </a:rPr>
              <a:t> </a:t>
            </a:r>
            <a:r>
              <a:rPr lang="en-ID" sz="1100" b="0" dirty="0" err="1">
                <a:solidFill>
                  <a:schemeClr val="tx1"/>
                </a:solidFill>
                <a:effectLst/>
                <a:latin typeface="Dosis" pitchFamily="2" charset="0"/>
              </a:rPr>
              <a:t>iklan</a:t>
            </a:r>
            <a:r>
              <a:rPr lang="en-ID" sz="1100" b="0" dirty="0">
                <a:solidFill>
                  <a:schemeClr val="tx1"/>
                </a:solidFill>
                <a:effectLst/>
                <a:latin typeface="Dosis" pitchFamily="2" charset="0"/>
              </a:rPr>
              <a:t> </a:t>
            </a:r>
            <a:r>
              <a:rPr lang="en-ID" sz="1100" b="0" dirty="0" err="1">
                <a:solidFill>
                  <a:schemeClr val="tx1"/>
                </a:solidFill>
                <a:effectLst/>
                <a:latin typeface="Dosis" pitchFamily="2" charset="0"/>
              </a:rPr>
              <a:t>cenderung</a:t>
            </a:r>
            <a:r>
              <a:rPr lang="en-ID" sz="1100" b="0" dirty="0">
                <a:solidFill>
                  <a:schemeClr val="tx1"/>
                </a:solidFill>
                <a:effectLst/>
                <a:latin typeface="Dosis" pitchFamily="2" charset="0"/>
              </a:rPr>
              <a:t> </a:t>
            </a:r>
            <a:r>
              <a:rPr lang="en-ID" sz="1100" b="0" dirty="0" err="1">
                <a:solidFill>
                  <a:schemeClr val="tx1"/>
                </a:solidFill>
                <a:effectLst/>
                <a:latin typeface="Dosis" pitchFamily="2" charset="0"/>
              </a:rPr>
              <a:t>lebih</a:t>
            </a:r>
            <a:r>
              <a:rPr lang="en-ID" sz="1100" b="0" dirty="0">
                <a:solidFill>
                  <a:schemeClr val="tx1"/>
                </a:solidFill>
                <a:effectLst/>
                <a:latin typeface="Dosis" pitchFamily="2" charset="0"/>
              </a:rPr>
              <a:t> </a:t>
            </a:r>
            <a:r>
              <a:rPr lang="en-ID" sz="1100" b="0" dirty="0" err="1">
                <a:solidFill>
                  <a:schemeClr val="tx1"/>
                </a:solidFill>
                <a:effectLst/>
                <a:latin typeface="Dosis" pitchFamily="2" charset="0"/>
              </a:rPr>
              <a:t>sedikit</a:t>
            </a:r>
            <a:r>
              <a:rPr lang="en-ID" sz="1100" b="0" dirty="0">
                <a:solidFill>
                  <a:schemeClr val="tx1"/>
                </a:solidFill>
                <a:effectLst/>
                <a:latin typeface="Dosis" pitchFamily="2" charset="0"/>
              </a:rPr>
              <a:t> </a:t>
            </a:r>
            <a:r>
              <a:rPr lang="en-ID" sz="1100" b="0" dirty="0" err="1">
                <a:solidFill>
                  <a:schemeClr val="tx1"/>
                </a:solidFill>
                <a:effectLst/>
                <a:latin typeface="Dosis" pitchFamily="2" charset="0"/>
              </a:rPr>
              <a:t>dengan</a:t>
            </a:r>
            <a:r>
              <a:rPr lang="en-ID" sz="1100" b="0" dirty="0">
                <a:solidFill>
                  <a:schemeClr val="tx1"/>
                </a:solidFill>
                <a:effectLst/>
                <a:latin typeface="Dosis" pitchFamily="2" charset="0"/>
              </a:rPr>
              <a:t> customer </a:t>
            </a:r>
            <a:r>
              <a:rPr lang="en-ID" sz="1100" b="0" dirty="0" err="1">
                <a:solidFill>
                  <a:schemeClr val="tx1"/>
                </a:solidFill>
                <a:effectLst/>
                <a:latin typeface="Dosis" pitchFamily="2" charset="0"/>
              </a:rPr>
              <a:t>terbanyak</a:t>
            </a:r>
            <a:r>
              <a:rPr lang="en-ID" sz="1100" b="0" dirty="0">
                <a:solidFill>
                  <a:schemeClr val="tx1"/>
                </a:solidFill>
                <a:effectLst/>
                <a:latin typeface="Dosis" pitchFamily="2" charset="0"/>
              </a:rPr>
              <a:t> </a:t>
            </a:r>
            <a:r>
              <a:rPr lang="en-ID" sz="1100" b="0" dirty="0" err="1">
                <a:solidFill>
                  <a:schemeClr val="tx1"/>
                </a:solidFill>
                <a:effectLst/>
                <a:latin typeface="Dosis" pitchFamily="2" charset="0"/>
              </a:rPr>
              <a:t>memiliki</a:t>
            </a:r>
            <a:r>
              <a:rPr lang="en-ID" sz="1100" b="0" dirty="0">
                <a:solidFill>
                  <a:schemeClr val="tx1"/>
                </a:solidFill>
                <a:effectLst/>
                <a:latin typeface="Dosis" pitchFamily="2" charset="0"/>
              </a:rPr>
              <a:t> </a:t>
            </a:r>
            <a:r>
              <a:rPr lang="en-ID" sz="1100" b="0" dirty="0" err="1">
                <a:solidFill>
                  <a:schemeClr val="tx1"/>
                </a:solidFill>
                <a:effectLst/>
                <a:latin typeface="Dosis" pitchFamily="2" charset="0"/>
              </a:rPr>
              <a:t>dengan</a:t>
            </a:r>
            <a:r>
              <a:rPr lang="en-ID" sz="1100" b="0" dirty="0">
                <a:solidFill>
                  <a:schemeClr val="tx1"/>
                </a:solidFill>
                <a:effectLst/>
                <a:latin typeface="Dosis" pitchFamily="2" charset="0"/>
              </a:rPr>
              <a:t> daily internet usage 120 -140 </a:t>
            </a:r>
            <a:r>
              <a:rPr lang="en-ID" sz="1100" b="0" dirty="0" err="1">
                <a:solidFill>
                  <a:schemeClr val="tx1"/>
                </a:solidFill>
                <a:effectLst/>
                <a:latin typeface="Dosis" pitchFamily="2" charset="0"/>
              </a:rPr>
              <a:t>menit</a:t>
            </a:r>
            <a:r>
              <a:rPr lang="en-ID" sz="1100" b="0" dirty="0">
                <a:solidFill>
                  <a:schemeClr val="tx1"/>
                </a:solidFill>
                <a:effectLst/>
                <a:latin typeface="Dosis" pitchFamily="2" charset="0"/>
              </a:rPr>
              <a:t>. </a:t>
            </a:r>
            <a:r>
              <a:rPr lang="en-ID" sz="1100" b="0" dirty="0" err="1">
                <a:solidFill>
                  <a:schemeClr val="tx1"/>
                </a:solidFill>
                <a:effectLst/>
                <a:latin typeface="Dosis" pitchFamily="2" charset="0"/>
              </a:rPr>
              <a:t>Sedangkan</a:t>
            </a:r>
            <a:r>
              <a:rPr lang="en-ID" sz="1100" b="0" dirty="0">
                <a:solidFill>
                  <a:schemeClr val="tx1"/>
                </a:solidFill>
                <a:effectLst/>
                <a:latin typeface="Dosis" pitchFamily="2" charset="0"/>
              </a:rPr>
              <a:t> customer yang </a:t>
            </a:r>
            <a:r>
              <a:rPr lang="en-ID" sz="1100" b="0" dirty="0" err="1">
                <a:solidFill>
                  <a:schemeClr val="tx1"/>
                </a:solidFill>
                <a:effectLst/>
                <a:latin typeface="Dosis" pitchFamily="2" charset="0"/>
              </a:rPr>
              <a:t>tidak</a:t>
            </a:r>
            <a:r>
              <a:rPr lang="en-ID" sz="1100" b="0" dirty="0">
                <a:solidFill>
                  <a:schemeClr val="tx1"/>
                </a:solidFill>
                <a:effectLst/>
                <a:latin typeface="Dosis" pitchFamily="2" charset="0"/>
              </a:rPr>
              <a:t> </a:t>
            </a:r>
            <a:r>
              <a:rPr lang="en-ID" sz="1100" b="0" dirty="0" err="1">
                <a:solidFill>
                  <a:schemeClr val="tx1"/>
                </a:solidFill>
                <a:effectLst/>
                <a:latin typeface="Dosis" pitchFamily="2" charset="0"/>
              </a:rPr>
              <a:t>mengklik</a:t>
            </a:r>
            <a:r>
              <a:rPr lang="en-ID" sz="1100" b="0" dirty="0">
                <a:solidFill>
                  <a:schemeClr val="tx1"/>
                </a:solidFill>
                <a:effectLst/>
                <a:latin typeface="Dosis" pitchFamily="2" charset="0"/>
              </a:rPr>
              <a:t> </a:t>
            </a:r>
            <a:r>
              <a:rPr lang="en-ID" sz="1100" b="0" dirty="0" err="1">
                <a:solidFill>
                  <a:schemeClr val="tx1"/>
                </a:solidFill>
                <a:effectLst/>
                <a:latin typeface="Dosis" pitchFamily="2" charset="0"/>
              </a:rPr>
              <a:t>iklan</a:t>
            </a:r>
            <a:r>
              <a:rPr lang="en-ID" sz="1100" b="0" dirty="0">
                <a:solidFill>
                  <a:schemeClr val="tx1"/>
                </a:solidFill>
                <a:effectLst/>
                <a:latin typeface="Dosis" pitchFamily="2" charset="0"/>
              </a:rPr>
              <a:t> </a:t>
            </a:r>
            <a:r>
              <a:rPr lang="en-ID" sz="1100" b="0" dirty="0" err="1">
                <a:solidFill>
                  <a:schemeClr val="tx1"/>
                </a:solidFill>
                <a:effectLst/>
                <a:latin typeface="Dosis" pitchFamily="2" charset="0"/>
              </a:rPr>
              <a:t>memiliki</a:t>
            </a:r>
            <a:r>
              <a:rPr lang="en-ID" sz="1100" b="0" dirty="0">
                <a:solidFill>
                  <a:schemeClr val="tx1"/>
                </a:solidFill>
                <a:effectLst/>
                <a:latin typeface="Dosis" pitchFamily="2" charset="0"/>
              </a:rPr>
              <a:t> </a:t>
            </a:r>
            <a:r>
              <a:rPr lang="en-ID" sz="1100" b="0" dirty="0" err="1">
                <a:solidFill>
                  <a:schemeClr val="tx1"/>
                </a:solidFill>
                <a:effectLst/>
                <a:latin typeface="Dosis" pitchFamily="2" charset="0"/>
              </a:rPr>
              <a:t>kecenderungan</a:t>
            </a:r>
            <a:r>
              <a:rPr lang="en-ID" sz="1100" b="0" dirty="0">
                <a:solidFill>
                  <a:schemeClr val="tx1"/>
                </a:solidFill>
                <a:effectLst/>
                <a:latin typeface="Dosis" pitchFamily="2" charset="0"/>
              </a:rPr>
              <a:t> </a:t>
            </a:r>
            <a:r>
              <a:rPr lang="en-ID" sz="1100" b="0" dirty="0" err="1">
                <a:solidFill>
                  <a:schemeClr val="tx1"/>
                </a:solidFill>
                <a:effectLst/>
                <a:latin typeface="Dosis" pitchFamily="2" charset="0"/>
              </a:rPr>
              <a:t>dengan</a:t>
            </a:r>
            <a:r>
              <a:rPr lang="en-ID" sz="1100" b="0" dirty="0">
                <a:solidFill>
                  <a:schemeClr val="tx1"/>
                </a:solidFill>
                <a:effectLst/>
                <a:latin typeface="Dosis" pitchFamily="2" charset="0"/>
              </a:rPr>
              <a:t> </a:t>
            </a:r>
            <a:r>
              <a:rPr lang="en-ID" sz="1100" b="0" dirty="0" err="1">
                <a:solidFill>
                  <a:schemeClr val="tx1"/>
                </a:solidFill>
                <a:effectLst/>
                <a:latin typeface="Dosis" pitchFamily="2" charset="0"/>
              </a:rPr>
              <a:t>daiy</a:t>
            </a:r>
            <a:r>
              <a:rPr lang="en-ID" sz="1100" b="0" dirty="0">
                <a:solidFill>
                  <a:schemeClr val="tx1"/>
                </a:solidFill>
                <a:effectLst/>
                <a:latin typeface="Dosis" pitchFamily="2" charset="0"/>
              </a:rPr>
              <a:t> usage yang </a:t>
            </a:r>
            <a:r>
              <a:rPr lang="en-ID" sz="1100" b="0" dirty="0" err="1">
                <a:solidFill>
                  <a:schemeClr val="tx1"/>
                </a:solidFill>
                <a:effectLst/>
                <a:latin typeface="Dosis" pitchFamily="2" charset="0"/>
              </a:rPr>
              <a:t>besar</a:t>
            </a:r>
            <a:r>
              <a:rPr lang="en-ID" sz="1100" b="0" dirty="0">
                <a:solidFill>
                  <a:schemeClr val="tx1"/>
                </a:solidFill>
                <a:effectLst/>
                <a:latin typeface="Dosis" pitchFamily="2" charset="0"/>
              </a:rPr>
              <a:t>, </a:t>
            </a:r>
            <a:r>
              <a:rPr lang="en-ID" sz="1100" b="0" dirty="0" err="1">
                <a:solidFill>
                  <a:schemeClr val="tx1"/>
                </a:solidFill>
                <a:effectLst/>
                <a:latin typeface="Dosis" pitchFamily="2" charset="0"/>
              </a:rPr>
              <a:t>dengan</a:t>
            </a:r>
            <a:r>
              <a:rPr lang="en-ID" sz="1100" b="0" dirty="0">
                <a:solidFill>
                  <a:schemeClr val="tx1"/>
                </a:solidFill>
                <a:effectLst/>
                <a:latin typeface="Dosis" pitchFamily="2" charset="0"/>
              </a:rPr>
              <a:t> customer </a:t>
            </a:r>
            <a:r>
              <a:rPr lang="en-ID" sz="1100" b="0" dirty="0" err="1">
                <a:solidFill>
                  <a:schemeClr val="tx1"/>
                </a:solidFill>
                <a:effectLst/>
                <a:latin typeface="Dosis" pitchFamily="2" charset="0"/>
              </a:rPr>
              <a:t>terbanyak</a:t>
            </a:r>
            <a:r>
              <a:rPr lang="en-ID" sz="1100" b="0" dirty="0">
                <a:solidFill>
                  <a:schemeClr val="tx1"/>
                </a:solidFill>
                <a:effectLst/>
                <a:latin typeface="Dosis" pitchFamily="2" charset="0"/>
              </a:rPr>
              <a:t> </a:t>
            </a:r>
            <a:r>
              <a:rPr lang="en-ID" sz="1100" b="0" dirty="0" err="1">
                <a:solidFill>
                  <a:schemeClr val="tx1"/>
                </a:solidFill>
                <a:effectLst/>
                <a:latin typeface="Dosis" pitchFamily="2" charset="0"/>
              </a:rPr>
              <a:t>berada</a:t>
            </a:r>
            <a:r>
              <a:rPr lang="en-ID" sz="1100" b="0" dirty="0">
                <a:solidFill>
                  <a:schemeClr val="tx1"/>
                </a:solidFill>
                <a:effectLst/>
                <a:latin typeface="Dosis" pitchFamily="2" charset="0"/>
              </a:rPr>
              <a:t> pada </a:t>
            </a:r>
            <a:r>
              <a:rPr lang="en-ID" sz="1100" b="0" dirty="0" err="1">
                <a:solidFill>
                  <a:schemeClr val="tx1"/>
                </a:solidFill>
                <a:effectLst/>
                <a:latin typeface="Dosis" pitchFamily="2" charset="0"/>
              </a:rPr>
              <a:t>rentangan</a:t>
            </a:r>
            <a:r>
              <a:rPr lang="en-ID" sz="1100" b="0" dirty="0">
                <a:solidFill>
                  <a:schemeClr val="tx1"/>
                </a:solidFill>
                <a:effectLst/>
                <a:latin typeface="Dosis" pitchFamily="2" charset="0"/>
              </a:rPr>
              <a:t> 220 - 240 </a:t>
            </a:r>
            <a:r>
              <a:rPr lang="en-ID" sz="1100" b="0" dirty="0" err="1">
                <a:solidFill>
                  <a:schemeClr val="tx1"/>
                </a:solidFill>
                <a:effectLst/>
                <a:latin typeface="Dosis" pitchFamily="2" charset="0"/>
              </a:rPr>
              <a:t>menit</a:t>
            </a:r>
            <a:r>
              <a:rPr lang="en-ID" sz="1100" b="0" dirty="0">
                <a:solidFill>
                  <a:schemeClr val="tx1"/>
                </a:solidFill>
                <a:effectLst/>
                <a:latin typeface="Dosis" pitchFamily="2" charset="0"/>
              </a:rPr>
              <a:t>.</a:t>
            </a:r>
          </a:p>
        </p:txBody>
      </p:sp>
      <p:pic>
        <p:nvPicPr>
          <p:cNvPr id="3" name="Picture 2">
            <a:extLst>
              <a:ext uri="{FF2B5EF4-FFF2-40B4-BE49-F238E27FC236}">
                <a16:creationId xmlns:a16="http://schemas.microsoft.com/office/drawing/2014/main" id="{D657CABA-9982-56C0-B9AE-E68CE6C48C8F}"/>
              </a:ext>
            </a:extLst>
          </p:cNvPr>
          <p:cNvPicPr>
            <a:picLocks noChangeAspect="1"/>
          </p:cNvPicPr>
          <p:nvPr/>
        </p:nvPicPr>
        <p:blipFill>
          <a:blip r:embed="rId3"/>
          <a:stretch>
            <a:fillRect/>
          </a:stretch>
        </p:blipFill>
        <p:spPr>
          <a:xfrm>
            <a:off x="214490" y="916028"/>
            <a:ext cx="4018843" cy="4018843"/>
          </a:xfrm>
          <a:prstGeom prst="rect">
            <a:avLst/>
          </a:prstGeom>
        </p:spPr>
      </p:pic>
      <p:sp>
        <p:nvSpPr>
          <p:cNvPr id="6" name="Google Shape;115;p27">
            <a:extLst>
              <a:ext uri="{FF2B5EF4-FFF2-40B4-BE49-F238E27FC236}">
                <a16:creationId xmlns:a16="http://schemas.microsoft.com/office/drawing/2014/main" id="{C6DB66AA-75A4-E92B-5E05-453041AE53DD}"/>
              </a:ext>
            </a:extLst>
          </p:cNvPr>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dirty="0">
                <a:solidFill>
                  <a:srgbClr val="000000"/>
                </a:solidFill>
              </a:rPr>
              <a:t>Untuk selengkapnya, dapat melihat jupyter notebook </a:t>
            </a:r>
            <a:r>
              <a:rPr lang="en" sz="1100" dirty="0">
                <a:hlinkClick r:id="rId4"/>
              </a:rPr>
              <a:t>disini</a:t>
            </a:r>
            <a:endParaRPr sz="1100" dirty="0">
              <a:solidFill>
                <a:srgbClr val="000000"/>
              </a:solidFill>
            </a:endParaRPr>
          </a:p>
        </p:txBody>
      </p:sp>
    </p:spTree>
    <p:extLst>
      <p:ext uri="{BB962C8B-B14F-4D97-AF65-F5344CB8AC3E}">
        <p14:creationId xmlns:p14="http://schemas.microsoft.com/office/powerpoint/2010/main" val="16420074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26"/>
          <p:cNvSpPr txBox="1">
            <a:spLocks noGrp="1"/>
          </p:cNvSpPr>
          <p:nvPr>
            <p:ph type="title"/>
          </p:nvPr>
        </p:nvSpPr>
        <p:spPr>
          <a:xfrm>
            <a:off x="0" y="-12175"/>
            <a:ext cx="79263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SzPts val="990"/>
              <a:buNone/>
            </a:pPr>
            <a:r>
              <a:rPr lang="en" sz="2220" b="1" dirty="0">
                <a:solidFill>
                  <a:schemeClr val="lt1"/>
                </a:solidFill>
                <a:latin typeface="Roboto"/>
                <a:ea typeface="Roboto"/>
                <a:cs typeface="Roboto"/>
                <a:sym typeface="Roboto"/>
              </a:rPr>
              <a:t>Exploratory Data Analysis</a:t>
            </a:r>
            <a:endParaRPr sz="2220" b="1" dirty="0">
              <a:solidFill>
                <a:schemeClr val="lt1"/>
              </a:solidFill>
              <a:latin typeface="Roboto"/>
              <a:ea typeface="Roboto"/>
              <a:cs typeface="Roboto"/>
              <a:sym typeface="Roboto"/>
            </a:endParaRPr>
          </a:p>
        </p:txBody>
      </p:sp>
      <p:sp>
        <p:nvSpPr>
          <p:cNvPr id="21" name="TextBox 20">
            <a:extLst>
              <a:ext uri="{FF2B5EF4-FFF2-40B4-BE49-F238E27FC236}">
                <a16:creationId xmlns:a16="http://schemas.microsoft.com/office/drawing/2014/main" id="{969D8446-EAF5-9CAA-0DD1-52D1450FE597}"/>
              </a:ext>
            </a:extLst>
          </p:cNvPr>
          <p:cNvSpPr txBox="1"/>
          <p:nvPr/>
        </p:nvSpPr>
        <p:spPr>
          <a:xfrm>
            <a:off x="55221" y="577474"/>
            <a:ext cx="4572000" cy="338554"/>
          </a:xfrm>
          <a:prstGeom prst="rect">
            <a:avLst/>
          </a:prstGeom>
          <a:noFill/>
        </p:spPr>
        <p:txBody>
          <a:bodyPr wrap="square">
            <a:spAutoFit/>
          </a:bodyPr>
          <a:lstStyle/>
          <a:p>
            <a:pPr marL="285750" lvl="0" indent="-285750" algn="just" rtl="0">
              <a:spcBef>
                <a:spcPts val="0"/>
              </a:spcBef>
              <a:spcAft>
                <a:spcPts val="0"/>
              </a:spcAft>
              <a:buFont typeface="Wingdings" panose="05000000000000000000" pitchFamily="2" charset="2"/>
              <a:buChar char="q"/>
            </a:pPr>
            <a:r>
              <a:rPr lang="en-US" sz="1600" b="1" dirty="0">
                <a:solidFill>
                  <a:schemeClr val="dk1"/>
                </a:solidFill>
                <a:latin typeface="Dosis"/>
                <a:ea typeface="Dosis"/>
                <a:cs typeface="Dosis"/>
                <a:sym typeface="Dosis"/>
              </a:rPr>
              <a:t>Bivariate Analysis</a:t>
            </a:r>
          </a:p>
        </p:txBody>
      </p:sp>
      <p:sp>
        <p:nvSpPr>
          <p:cNvPr id="4" name="TextBox 3">
            <a:extLst>
              <a:ext uri="{FF2B5EF4-FFF2-40B4-BE49-F238E27FC236}">
                <a16:creationId xmlns:a16="http://schemas.microsoft.com/office/drawing/2014/main" id="{7FB1E5EE-940D-8E12-915B-2540B32B4C88}"/>
              </a:ext>
            </a:extLst>
          </p:cNvPr>
          <p:cNvSpPr txBox="1"/>
          <p:nvPr/>
        </p:nvSpPr>
        <p:spPr>
          <a:xfrm>
            <a:off x="4217030" y="1290842"/>
            <a:ext cx="2094070" cy="307777"/>
          </a:xfrm>
          <a:prstGeom prst="rect">
            <a:avLst/>
          </a:prstGeom>
          <a:noFill/>
        </p:spPr>
        <p:txBody>
          <a:bodyPr wrap="square">
            <a:spAutoFit/>
          </a:bodyPr>
          <a:lstStyle/>
          <a:p>
            <a:pPr marL="285750" lvl="0" indent="-285750" rtl="0">
              <a:spcBef>
                <a:spcPts val="0"/>
              </a:spcBef>
              <a:spcAft>
                <a:spcPts val="0"/>
              </a:spcAft>
              <a:buFont typeface="Wingdings" panose="05000000000000000000" pitchFamily="2" charset="2"/>
              <a:buChar char="v"/>
            </a:pPr>
            <a:r>
              <a:rPr lang="en-US" b="1" dirty="0">
                <a:solidFill>
                  <a:schemeClr val="dk1"/>
                </a:solidFill>
                <a:latin typeface="Dosis"/>
                <a:ea typeface="Dosis"/>
                <a:cs typeface="Dosis"/>
                <a:sym typeface="Dosis"/>
              </a:rPr>
              <a:t>Data </a:t>
            </a:r>
            <a:r>
              <a:rPr lang="en-US" b="1" dirty="0" err="1">
                <a:solidFill>
                  <a:schemeClr val="dk1"/>
                </a:solidFill>
                <a:latin typeface="Dosis"/>
                <a:ea typeface="Dosis"/>
                <a:cs typeface="Dosis"/>
                <a:sym typeface="Dosis"/>
              </a:rPr>
              <a:t>Numerik</a:t>
            </a:r>
            <a:endParaRPr lang="en-US" b="1" dirty="0">
              <a:solidFill>
                <a:schemeClr val="dk1"/>
              </a:solidFill>
              <a:latin typeface="Dosis"/>
              <a:ea typeface="Dosis"/>
              <a:cs typeface="Dosis"/>
              <a:sym typeface="Dosis"/>
            </a:endParaRPr>
          </a:p>
        </p:txBody>
      </p:sp>
      <p:sp>
        <p:nvSpPr>
          <p:cNvPr id="7" name="Google Shape;108;p26">
            <a:extLst>
              <a:ext uri="{FF2B5EF4-FFF2-40B4-BE49-F238E27FC236}">
                <a16:creationId xmlns:a16="http://schemas.microsoft.com/office/drawing/2014/main" id="{F75F7EFE-6BFC-82E0-6336-F95244916DEA}"/>
              </a:ext>
            </a:extLst>
          </p:cNvPr>
          <p:cNvSpPr txBox="1">
            <a:spLocks/>
          </p:cNvSpPr>
          <p:nvPr/>
        </p:nvSpPr>
        <p:spPr>
          <a:xfrm>
            <a:off x="4302291" y="1598619"/>
            <a:ext cx="4288554" cy="287137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algn="just"/>
            <a:r>
              <a:rPr lang="en-ID" sz="1400" b="0" dirty="0" err="1">
                <a:solidFill>
                  <a:schemeClr val="tx1"/>
                </a:solidFill>
                <a:effectLst/>
                <a:latin typeface="Dosis" pitchFamily="2" charset="0"/>
              </a:rPr>
              <a:t>Semakin</a:t>
            </a:r>
            <a:r>
              <a:rPr lang="en-ID" sz="1400" b="0" dirty="0">
                <a:solidFill>
                  <a:schemeClr val="tx1"/>
                </a:solidFill>
                <a:effectLst/>
                <a:latin typeface="Dosis" pitchFamily="2" charset="0"/>
              </a:rPr>
              <a:t> </a:t>
            </a:r>
            <a:r>
              <a:rPr lang="en-ID" sz="1400" b="0" dirty="0" err="1">
                <a:solidFill>
                  <a:schemeClr val="tx1"/>
                </a:solidFill>
                <a:effectLst/>
                <a:latin typeface="Dosis" pitchFamily="2" charset="0"/>
              </a:rPr>
              <a:t>tua</a:t>
            </a:r>
            <a:r>
              <a:rPr lang="en-ID" sz="1400" b="0" dirty="0">
                <a:solidFill>
                  <a:schemeClr val="tx1"/>
                </a:solidFill>
                <a:effectLst/>
                <a:latin typeface="Dosis" pitchFamily="2" charset="0"/>
              </a:rPr>
              <a:t> </a:t>
            </a:r>
            <a:r>
              <a:rPr lang="en-ID" sz="1400" b="0" dirty="0" err="1">
                <a:solidFill>
                  <a:schemeClr val="tx1"/>
                </a:solidFill>
                <a:effectLst/>
                <a:latin typeface="Dosis" pitchFamily="2" charset="0"/>
              </a:rPr>
              <a:t>usia</a:t>
            </a:r>
            <a:r>
              <a:rPr lang="en-ID" sz="1400" b="0" dirty="0">
                <a:solidFill>
                  <a:schemeClr val="tx1"/>
                </a:solidFill>
                <a:effectLst/>
                <a:latin typeface="Dosis" pitchFamily="2" charset="0"/>
              </a:rPr>
              <a:t> customer </a:t>
            </a:r>
            <a:r>
              <a:rPr lang="en-ID" sz="1400" b="0" dirty="0" err="1">
                <a:solidFill>
                  <a:schemeClr val="tx1"/>
                </a:solidFill>
                <a:effectLst/>
                <a:latin typeface="Dosis" pitchFamily="2" charset="0"/>
              </a:rPr>
              <a:t>maka</a:t>
            </a:r>
            <a:r>
              <a:rPr lang="en-ID" sz="1400" b="0" dirty="0">
                <a:solidFill>
                  <a:schemeClr val="tx1"/>
                </a:solidFill>
                <a:effectLst/>
                <a:latin typeface="Dosis" pitchFamily="2" charset="0"/>
              </a:rPr>
              <a:t> </a:t>
            </a:r>
            <a:r>
              <a:rPr lang="en-ID" sz="1400" b="0" dirty="0" err="1">
                <a:solidFill>
                  <a:schemeClr val="tx1"/>
                </a:solidFill>
                <a:effectLst/>
                <a:latin typeface="Dosis" pitchFamily="2" charset="0"/>
              </a:rPr>
              <a:t>semakin</a:t>
            </a:r>
            <a:r>
              <a:rPr lang="en-ID" sz="1400" b="0" dirty="0">
                <a:solidFill>
                  <a:schemeClr val="tx1"/>
                </a:solidFill>
                <a:effectLst/>
                <a:latin typeface="Dosis" pitchFamily="2" charset="0"/>
              </a:rPr>
              <a:t> </a:t>
            </a:r>
            <a:r>
              <a:rPr lang="en-ID" sz="1400" b="0" dirty="0" err="1">
                <a:solidFill>
                  <a:schemeClr val="tx1"/>
                </a:solidFill>
                <a:effectLst/>
                <a:latin typeface="Dosis" pitchFamily="2" charset="0"/>
              </a:rPr>
              <a:t>kecil</a:t>
            </a:r>
            <a:r>
              <a:rPr lang="en-ID" sz="1400" b="0" dirty="0">
                <a:solidFill>
                  <a:schemeClr val="tx1"/>
                </a:solidFill>
                <a:effectLst/>
                <a:latin typeface="Dosis" pitchFamily="2" charset="0"/>
              </a:rPr>
              <a:t> </a:t>
            </a:r>
            <a:r>
              <a:rPr lang="en-ID" sz="1400" b="0" dirty="0" err="1">
                <a:solidFill>
                  <a:schemeClr val="tx1"/>
                </a:solidFill>
                <a:effectLst/>
                <a:latin typeface="Dosis" pitchFamily="2" charset="0"/>
              </a:rPr>
              <a:t>nilai</a:t>
            </a:r>
            <a:r>
              <a:rPr lang="en-ID" sz="1400" b="0" dirty="0">
                <a:solidFill>
                  <a:schemeClr val="tx1"/>
                </a:solidFill>
                <a:effectLst/>
                <a:latin typeface="Dosis" pitchFamily="2" charset="0"/>
              </a:rPr>
              <a:t> Daily internet usage dan juga daily time spent on site (</a:t>
            </a:r>
            <a:r>
              <a:rPr lang="en-ID" sz="1400" b="0" dirty="0" err="1">
                <a:solidFill>
                  <a:schemeClr val="tx1"/>
                </a:solidFill>
                <a:effectLst/>
                <a:latin typeface="Dosis" pitchFamily="2" charset="0"/>
              </a:rPr>
              <a:t>berbanding</a:t>
            </a:r>
            <a:r>
              <a:rPr lang="en-ID" sz="1400" b="0" dirty="0">
                <a:solidFill>
                  <a:schemeClr val="tx1"/>
                </a:solidFill>
                <a:effectLst/>
                <a:latin typeface="Dosis" pitchFamily="2" charset="0"/>
              </a:rPr>
              <a:t> </a:t>
            </a:r>
            <a:r>
              <a:rPr lang="en-ID" sz="1400" b="0" dirty="0" err="1">
                <a:solidFill>
                  <a:schemeClr val="tx1"/>
                </a:solidFill>
                <a:effectLst/>
                <a:latin typeface="Dosis" pitchFamily="2" charset="0"/>
              </a:rPr>
              <a:t>terbalik</a:t>
            </a:r>
            <a:r>
              <a:rPr lang="en-ID" sz="1400" b="0" dirty="0">
                <a:solidFill>
                  <a:schemeClr val="tx1"/>
                </a:solidFill>
                <a:effectLst/>
                <a:latin typeface="Dosis" pitchFamily="2" charset="0"/>
              </a:rPr>
              <a:t>).</a:t>
            </a:r>
          </a:p>
          <a:p>
            <a:pPr algn="just"/>
            <a:r>
              <a:rPr lang="en-ID" sz="1400" b="0" dirty="0" err="1">
                <a:solidFill>
                  <a:schemeClr val="tx1"/>
                </a:solidFill>
                <a:effectLst/>
                <a:latin typeface="Dosis" pitchFamily="2" charset="0"/>
              </a:rPr>
              <a:t>didapatkan</a:t>
            </a:r>
            <a:r>
              <a:rPr lang="en-ID" sz="1400" b="0" dirty="0">
                <a:solidFill>
                  <a:schemeClr val="tx1"/>
                </a:solidFill>
                <a:effectLst/>
                <a:latin typeface="Dosis" pitchFamily="2" charset="0"/>
              </a:rPr>
              <a:t> juga </a:t>
            </a:r>
            <a:r>
              <a:rPr lang="en-ID" sz="1400" b="0" dirty="0" err="1">
                <a:solidFill>
                  <a:schemeClr val="tx1"/>
                </a:solidFill>
                <a:effectLst/>
                <a:latin typeface="Dosis" pitchFamily="2" charset="0"/>
              </a:rPr>
              <a:t>bahwa</a:t>
            </a:r>
            <a:r>
              <a:rPr lang="en-ID" sz="1400" b="0" dirty="0">
                <a:solidFill>
                  <a:schemeClr val="tx1"/>
                </a:solidFill>
                <a:effectLst/>
                <a:latin typeface="Dosis" pitchFamily="2" charset="0"/>
              </a:rPr>
              <a:t> </a:t>
            </a:r>
            <a:r>
              <a:rPr lang="en-ID" sz="1400" b="0" dirty="0" err="1">
                <a:solidFill>
                  <a:schemeClr val="tx1"/>
                </a:solidFill>
                <a:effectLst/>
                <a:latin typeface="Dosis" pitchFamily="2" charset="0"/>
              </a:rPr>
              <a:t>kecenderungan</a:t>
            </a:r>
            <a:r>
              <a:rPr lang="en-ID" sz="1400" b="0" dirty="0">
                <a:solidFill>
                  <a:schemeClr val="tx1"/>
                </a:solidFill>
                <a:effectLst/>
                <a:latin typeface="Dosis" pitchFamily="2" charset="0"/>
              </a:rPr>
              <a:t> customer yang </a:t>
            </a:r>
            <a:r>
              <a:rPr lang="en-ID" sz="1400" b="0" dirty="0" err="1">
                <a:solidFill>
                  <a:schemeClr val="tx1"/>
                </a:solidFill>
                <a:effectLst/>
                <a:latin typeface="Dosis" pitchFamily="2" charset="0"/>
              </a:rPr>
              <a:t>mengklik</a:t>
            </a:r>
            <a:r>
              <a:rPr lang="en-ID" sz="1400" b="0" dirty="0">
                <a:solidFill>
                  <a:schemeClr val="tx1"/>
                </a:solidFill>
                <a:effectLst/>
                <a:latin typeface="Dosis" pitchFamily="2" charset="0"/>
              </a:rPr>
              <a:t> </a:t>
            </a:r>
            <a:r>
              <a:rPr lang="en-ID" sz="1400" b="0" dirty="0" err="1">
                <a:solidFill>
                  <a:schemeClr val="tx1"/>
                </a:solidFill>
                <a:effectLst/>
                <a:latin typeface="Dosis" pitchFamily="2" charset="0"/>
              </a:rPr>
              <a:t>iklan</a:t>
            </a:r>
            <a:r>
              <a:rPr lang="en-ID" sz="1400" b="0" dirty="0">
                <a:solidFill>
                  <a:schemeClr val="tx1"/>
                </a:solidFill>
                <a:effectLst/>
                <a:latin typeface="Dosis" pitchFamily="2" charset="0"/>
              </a:rPr>
              <a:t> </a:t>
            </a:r>
            <a:r>
              <a:rPr lang="en-ID" sz="1400" b="0" dirty="0" err="1">
                <a:solidFill>
                  <a:schemeClr val="tx1"/>
                </a:solidFill>
                <a:effectLst/>
                <a:latin typeface="Dosis" pitchFamily="2" charset="0"/>
              </a:rPr>
              <a:t>terdiri</a:t>
            </a:r>
            <a:r>
              <a:rPr lang="en-ID" sz="1400" b="0" dirty="0">
                <a:solidFill>
                  <a:schemeClr val="tx1"/>
                </a:solidFill>
                <a:effectLst/>
                <a:latin typeface="Dosis" pitchFamily="2" charset="0"/>
              </a:rPr>
              <a:t> </a:t>
            </a:r>
            <a:r>
              <a:rPr lang="en-ID" sz="1400" b="0" dirty="0" err="1">
                <a:solidFill>
                  <a:schemeClr val="tx1"/>
                </a:solidFill>
                <a:effectLst/>
                <a:latin typeface="Dosis" pitchFamily="2" charset="0"/>
              </a:rPr>
              <a:t>dari</a:t>
            </a:r>
            <a:r>
              <a:rPr lang="en-ID" sz="1400" b="0" dirty="0">
                <a:solidFill>
                  <a:schemeClr val="tx1"/>
                </a:solidFill>
                <a:effectLst/>
                <a:latin typeface="Dosis" pitchFamily="2" charset="0"/>
              </a:rPr>
              <a:t> </a:t>
            </a:r>
            <a:r>
              <a:rPr lang="en-ID" sz="1400" b="0" dirty="0" err="1">
                <a:solidFill>
                  <a:schemeClr val="tx1"/>
                </a:solidFill>
                <a:effectLst/>
                <a:latin typeface="Dosis" pitchFamily="2" charset="0"/>
              </a:rPr>
              <a:t>berbagai</a:t>
            </a:r>
            <a:r>
              <a:rPr lang="en-ID" sz="1400" b="0" dirty="0">
                <a:solidFill>
                  <a:schemeClr val="tx1"/>
                </a:solidFill>
                <a:effectLst/>
                <a:latin typeface="Dosis" pitchFamily="2" charset="0"/>
              </a:rPr>
              <a:t> </a:t>
            </a:r>
            <a:r>
              <a:rPr lang="en-ID" sz="1400" b="0" dirty="0" err="1">
                <a:solidFill>
                  <a:schemeClr val="tx1"/>
                </a:solidFill>
                <a:effectLst/>
                <a:latin typeface="Dosis" pitchFamily="2" charset="0"/>
              </a:rPr>
              <a:t>usia</a:t>
            </a:r>
            <a:r>
              <a:rPr lang="en-ID" sz="1400" b="0" dirty="0">
                <a:solidFill>
                  <a:schemeClr val="tx1"/>
                </a:solidFill>
                <a:effectLst/>
                <a:latin typeface="Dosis" pitchFamily="2" charset="0"/>
              </a:rPr>
              <a:t> yang </a:t>
            </a:r>
            <a:r>
              <a:rPr lang="en-ID" sz="1400" b="0" dirty="0" err="1">
                <a:solidFill>
                  <a:schemeClr val="tx1"/>
                </a:solidFill>
                <a:effectLst/>
                <a:latin typeface="Dosis" pitchFamily="2" charset="0"/>
              </a:rPr>
              <a:t>memiliki</a:t>
            </a:r>
            <a:r>
              <a:rPr lang="en-ID" sz="1400" b="0" dirty="0">
                <a:solidFill>
                  <a:schemeClr val="tx1"/>
                </a:solidFill>
                <a:effectLst/>
                <a:latin typeface="Dosis" pitchFamily="2" charset="0"/>
              </a:rPr>
              <a:t> Daily internet usage dan juga daily time spent on site yang </a:t>
            </a:r>
            <a:r>
              <a:rPr lang="en-ID" sz="1400" b="0" dirty="0" err="1">
                <a:solidFill>
                  <a:schemeClr val="tx1"/>
                </a:solidFill>
                <a:effectLst/>
                <a:latin typeface="Dosis" pitchFamily="2" charset="0"/>
              </a:rPr>
              <a:t>kecil</a:t>
            </a:r>
            <a:r>
              <a:rPr lang="en-ID" sz="1400" b="0" dirty="0">
                <a:solidFill>
                  <a:schemeClr val="tx1"/>
                </a:solidFill>
                <a:effectLst/>
                <a:latin typeface="Dosis" pitchFamily="2" charset="0"/>
              </a:rPr>
              <a:t>.</a:t>
            </a:r>
          </a:p>
          <a:p>
            <a:pPr algn="just"/>
            <a:r>
              <a:rPr lang="en-ID" sz="1400" b="0" dirty="0" err="1">
                <a:solidFill>
                  <a:schemeClr val="tx1"/>
                </a:solidFill>
                <a:effectLst/>
                <a:latin typeface="Dosis" pitchFamily="2" charset="0"/>
              </a:rPr>
              <a:t>Untuk</a:t>
            </a:r>
            <a:r>
              <a:rPr lang="en-ID" sz="1400" b="0" dirty="0">
                <a:solidFill>
                  <a:schemeClr val="tx1"/>
                </a:solidFill>
                <a:effectLst/>
                <a:latin typeface="Dosis" pitchFamily="2" charset="0"/>
              </a:rPr>
              <a:t> daily time spent on site dan daily </a:t>
            </a:r>
            <a:r>
              <a:rPr lang="en-ID" sz="1400" b="0" dirty="0" err="1">
                <a:solidFill>
                  <a:schemeClr val="tx1"/>
                </a:solidFill>
                <a:effectLst/>
                <a:latin typeface="Dosis" pitchFamily="2" charset="0"/>
              </a:rPr>
              <a:t>interner</a:t>
            </a:r>
            <a:r>
              <a:rPr lang="en-ID" sz="1400" b="0" dirty="0">
                <a:solidFill>
                  <a:schemeClr val="tx1"/>
                </a:solidFill>
                <a:effectLst/>
                <a:latin typeface="Dosis" pitchFamily="2" charset="0"/>
              </a:rPr>
              <a:t> usage </a:t>
            </a:r>
            <a:r>
              <a:rPr lang="en-ID" sz="1400" b="0" dirty="0" err="1">
                <a:solidFill>
                  <a:schemeClr val="tx1"/>
                </a:solidFill>
                <a:effectLst/>
                <a:latin typeface="Dosis" pitchFamily="2" charset="0"/>
              </a:rPr>
              <a:t>memiliki</a:t>
            </a:r>
            <a:r>
              <a:rPr lang="en-ID" sz="1400" b="0" dirty="0">
                <a:solidFill>
                  <a:schemeClr val="tx1"/>
                </a:solidFill>
                <a:effectLst/>
                <a:latin typeface="Dosis" pitchFamily="2" charset="0"/>
              </a:rPr>
              <a:t> </a:t>
            </a:r>
            <a:r>
              <a:rPr lang="en-ID" sz="1400" b="0" dirty="0" err="1">
                <a:solidFill>
                  <a:schemeClr val="tx1"/>
                </a:solidFill>
                <a:effectLst/>
                <a:latin typeface="Dosis" pitchFamily="2" charset="0"/>
              </a:rPr>
              <a:t>korelasi</a:t>
            </a:r>
            <a:r>
              <a:rPr lang="en-ID" sz="1400" b="0" dirty="0">
                <a:solidFill>
                  <a:schemeClr val="tx1"/>
                </a:solidFill>
                <a:effectLst/>
                <a:latin typeface="Dosis" pitchFamily="2" charset="0"/>
              </a:rPr>
              <a:t> yang </a:t>
            </a:r>
            <a:r>
              <a:rPr lang="en-ID" sz="1400" b="0" dirty="0" err="1">
                <a:solidFill>
                  <a:schemeClr val="tx1"/>
                </a:solidFill>
                <a:effectLst/>
                <a:latin typeface="Dosis" pitchFamily="2" charset="0"/>
              </a:rPr>
              <a:t>positif</a:t>
            </a:r>
            <a:r>
              <a:rPr lang="en-ID" sz="1400" b="0" dirty="0">
                <a:solidFill>
                  <a:schemeClr val="tx1"/>
                </a:solidFill>
                <a:effectLst/>
                <a:latin typeface="Dosis" pitchFamily="2" charset="0"/>
              </a:rPr>
              <a:t> </a:t>
            </a:r>
            <a:r>
              <a:rPr lang="en-ID" sz="1400" b="0" dirty="0" err="1">
                <a:solidFill>
                  <a:schemeClr val="tx1"/>
                </a:solidFill>
                <a:effectLst/>
                <a:latin typeface="Dosis" pitchFamily="2" charset="0"/>
              </a:rPr>
              <a:t>dimana</a:t>
            </a:r>
            <a:r>
              <a:rPr lang="en-ID" sz="1400" b="0" dirty="0">
                <a:solidFill>
                  <a:schemeClr val="tx1"/>
                </a:solidFill>
                <a:effectLst/>
                <a:latin typeface="Dosis" pitchFamily="2" charset="0"/>
              </a:rPr>
              <a:t> </a:t>
            </a:r>
            <a:r>
              <a:rPr lang="en-ID" sz="1400" b="0" dirty="0" err="1">
                <a:solidFill>
                  <a:schemeClr val="tx1"/>
                </a:solidFill>
                <a:effectLst/>
                <a:latin typeface="Dosis" pitchFamily="2" charset="0"/>
              </a:rPr>
              <a:t>semakin</a:t>
            </a:r>
            <a:r>
              <a:rPr lang="en-ID" sz="1400" b="0" dirty="0">
                <a:solidFill>
                  <a:schemeClr val="tx1"/>
                </a:solidFill>
                <a:effectLst/>
                <a:latin typeface="Dosis" pitchFamily="2" charset="0"/>
              </a:rPr>
              <a:t> bear </a:t>
            </a:r>
            <a:r>
              <a:rPr lang="en-ID" sz="1400" b="0" dirty="0" err="1">
                <a:solidFill>
                  <a:schemeClr val="tx1"/>
                </a:solidFill>
                <a:effectLst/>
                <a:latin typeface="Dosis" pitchFamily="2" charset="0"/>
              </a:rPr>
              <a:t>nilai</a:t>
            </a:r>
            <a:r>
              <a:rPr lang="en-ID" sz="1400" b="0" dirty="0">
                <a:solidFill>
                  <a:schemeClr val="tx1"/>
                </a:solidFill>
                <a:effectLst/>
                <a:latin typeface="Dosis" pitchFamily="2" charset="0"/>
              </a:rPr>
              <a:t> daily spent on site, </a:t>
            </a:r>
            <a:r>
              <a:rPr lang="en-ID" sz="1400" b="0" dirty="0" err="1">
                <a:solidFill>
                  <a:schemeClr val="tx1"/>
                </a:solidFill>
                <a:effectLst/>
                <a:latin typeface="Dosis" pitchFamily="2" charset="0"/>
              </a:rPr>
              <a:t>maka</a:t>
            </a:r>
            <a:r>
              <a:rPr lang="en-ID" sz="1400" b="0" dirty="0">
                <a:solidFill>
                  <a:schemeClr val="tx1"/>
                </a:solidFill>
                <a:effectLst/>
                <a:latin typeface="Dosis" pitchFamily="2" charset="0"/>
              </a:rPr>
              <a:t> </a:t>
            </a:r>
            <a:r>
              <a:rPr lang="en-ID" sz="1400" b="0" dirty="0" err="1">
                <a:solidFill>
                  <a:schemeClr val="tx1"/>
                </a:solidFill>
                <a:effectLst/>
                <a:latin typeface="Dosis" pitchFamily="2" charset="0"/>
              </a:rPr>
              <a:t>semakin</a:t>
            </a:r>
            <a:r>
              <a:rPr lang="en-ID" sz="1400" b="0" dirty="0">
                <a:solidFill>
                  <a:schemeClr val="tx1"/>
                </a:solidFill>
                <a:effectLst/>
                <a:latin typeface="Dosis" pitchFamily="2" charset="0"/>
              </a:rPr>
              <a:t> </a:t>
            </a:r>
            <a:r>
              <a:rPr lang="en-ID" sz="1400" b="0" dirty="0" err="1">
                <a:solidFill>
                  <a:schemeClr val="tx1"/>
                </a:solidFill>
                <a:effectLst/>
                <a:latin typeface="Dosis" pitchFamily="2" charset="0"/>
              </a:rPr>
              <a:t>besar</a:t>
            </a:r>
            <a:r>
              <a:rPr lang="en-ID" sz="1400" b="0" dirty="0">
                <a:solidFill>
                  <a:schemeClr val="tx1"/>
                </a:solidFill>
                <a:effectLst/>
                <a:latin typeface="Dosis" pitchFamily="2" charset="0"/>
              </a:rPr>
              <a:t> juga daily internet usage.</a:t>
            </a:r>
          </a:p>
        </p:txBody>
      </p:sp>
      <p:pic>
        <p:nvPicPr>
          <p:cNvPr id="5" name="Picture 4">
            <a:extLst>
              <a:ext uri="{FF2B5EF4-FFF2-40B4-BE49-F238E27FC236}">
                <a16:creationId xmlns:a16="http://schemas.microsoft.com/office/drawing/2014/main" id="{BA6C269E-480D-D24B-108E-1CC0FF65B67E}"/>
              </a:ext>
            </a:extLst>
          </p:cNvPr>
          <p:cNvPicPr>
            <a:picLocks noChangeAspect="1"/>
          </p:cNvPicPr>
          <p:nvPr/>
        </p:nvPicPr>
        <p:blipFill>
          <a:blip r:embed="rId3"/>
          <a:stretch>
            <a:fillRect/>
          </a:stretch>
        </p:blipFill>
        <p:spPr>
          <a:xfrm>
            <a:off x="196944" y="954886"/>
            <a:ext cx="4288554" cy="3885357"/>
          </a:xfrm>
          <a:prstGeom prst="rect">
            <a:avLst/>
          </a:prstGeom>
        </p:spPr>
      </p:pic>
      <p:sp>
        <p:nvSpPr>
          <p:cNvPr id="6" name="Google Shape;115;p27">
            <a:extLst>
              <a:ext uri="{FF2B5EF4-FFF2-40B4-BE49-F238E27FC236}">
                <a16:creationId xmlns:a16="http://schemas.microsoft.com/office/drawing/2014/main" id="{9371B6C5-F84A-F2F9-3178-7A4662422CD4}"/>
              </a:ext>
            </a:extLst>
          </p:cNvPr>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dirty="0">
                <a:solidFill>
                  <a:srgbClr val="000000"/>
                </a:solidFill>
              </a:rPr>
              <a:t>Untuk selengkapnya, dapat melihat jupyter notebook </a:t>
            </a:r>
            <a:r>
              <a:rPr lang="en" sz="1100" dirty="0">
                <a:hlinkClick r:id="rId4"/>
              </a:rPr>
              <a:t>disini</a:t>
            </a:r>
            <a:endParaRPr sz="1100" dirty="0">
              <a:solidFill>
                <a:srgbClr val="000000"/>
              </a:solidFill>
            </a:endParaRPr>
          </a:p>
        </p:txBody>
      </p:sp>
    </p:spTree>
    <p:extLst>
      <p:ext uri="{BB962C8B-B14F-4D97-AF65-F5344CB8AC3E}">
        <p14:creationId xmlns:p14="http://schemas.microsoft.com/office/powerpoint/2010/main" val="20870781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26"/>
          <p:cNvSpPr txBox="1">
            <a:spLocks noGrp="1"/>
          </p:cNvSpPr>
          <p:nvPr>
            <p:ph type="title"/>
          </p:nvPr>
        </p:nvSpPr>
        <p:spPr>
          <a:xfrm>
            <a:off x="0" y="-12175"/>
            <a:ext cx="79263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SzPts val="990"/>
              <a:buNone/>
            </a:pPr>
            <a:r>
              <a:rPr lang="en" sz="2220" b="1" dirty="0">
                <a:solidFill>
                  <a:schemeClr val="lt1"/>
                </a:solidFill>
                <a:latin typeface="Roboto"/>
                <a:ea typeface="Roboto"/>
                <a:cs typeface="Roboto"/>
                <a:sym typeface="Roboto"/>
              </a:rPr>
              <a:t>Exploratory Data Analysis</a:t>
            </a:r>
            <a:endParaRPr sz="2220" b="1" dirty="0">
              <a:solidFill>
                <a:schemeClr val="lt1"/>
              </a:solidFill>
              <a:latin typeface="Roboto"/>
              <a:ea typeface="Roboto"/>
              <a:cs typeface="Roboto"/>
              <a:sym typeface="Roboto"/>
            </a:endParaRPr>
          </a:p>
        </p:txBody>
      </p:sp>
      <p:sp>
        <p:nvSpPr>
          <p:cNvPr id="21" name="TextBox 20">
            <a:extLst>
              <a:ext uri="{FF2B5EF4-FFF2-40B4-BE49-F238E27FC236}">
                <a16:creationId xmlns:a16="http://schemas.microsoft.com/office/drawing/2014/main" id="{969D8446-EAF5-9CAA-0DD1-52D1450FE597}"/>
              </a:ext>
            </a:extLst>
          </p:cNvPr>
          <p:cNvSpPr txBox="1"/>
          <p:nvPr/>
        </p:nvSpPr>
        <p:spPr>
          <a:xfrm>
            <a:off x="55221" y="577474"/>
            <a:ext cx="4572000" cy="338554"/>
          </a:xfrm>
          <a:prstGeom prst="rect">
            <a:avLst/>
          </a:prstGeom>
          <a:noFill/>
        </p:spPr>
        <p:txBody>
          <a:bodyPr wrap="square">
            <a:spAutoFit/>
          </a:bodyPr>
          <a:lstStyle/>
          <a:p>
            <a:pPr marL="285750" lvl="0" indent="-285750" algn="just" rtl="0">
              <a:spcBef>
                <a:spcPts val="0"/>
              </a:spcBef>
              <a:spcAft>
                <a:spcPts val="0"/>
              </a:spcAft>
              <a:buFont typeface="Wingdings" panose="05000000000000000000" pitchFamily="2" charset="2"/>
              <a:buChar char="q"/>
            </a:pPr>
            <a:r>
              <a:rPr lang="en-US" sz="1600" b="1" dirty="0">
                <a:solidFill>
                  <a:schemeClr val="dk1"/>
                </a:solidFill>
                <a:latin typeface="Dosis"/>
                <a:ea typeface="Dosis"/>
                <a:cs typeface="Dosis"/>
                <a:sym typeface="Dosis"/>
              </a:rPr>
              <a:t>Multivariate Analysis</a:t>
            </a:r>
          </a:p>
        </p:txBody>
      </p:sp>
      <p:sp>
        <p:nvSpPr>
          <p:cNvPr id="4" name="TextBox 3">
            <a:extLst>
              <a:ext uri="{FF2B5EF4-FFF2-40B4-BE49-F238E27FC236}">
                <a16:creationId xmlns:a16="http://schemas.microsoft.com/office/drawing/2014/main" id="{7FB1E5EE-940D-8E12-915B-2540B32B4C88}"/>
              </a:ext>
            </a:extLst>
          </p:cNvPr>
          <p:cNvSpPr txBox="1"/>
          <p:nvPr/>
        </p:nvSpPr>
        <p:spPr>
          <a:xfrm>
            <a:off x="4217030" y="1290842"/>
            <a:ext cx="2094070" cy="307777"/>
          </a:xfrm>
          <a:prstGeom prst="rect">
            <a:avLst/>
          </a:prstGeom>
          <a:noFill/>
        </p:spPr>
        <p:txBody>
          <a:bodyPr wrap="square">
            <a:spAutoFit/>
          </a:bodyPr>
          <a:lstStyle/>
          <a:p>
            <a:pPr marL="285750" lvl="0" indent="-285750" rtl="0">
              <a:spcBef>
                <a:spcPts val="0"/>
              </a:spcBef>
              <a:spcAft>
                <a:spcPts val="0"/>
              </a:spcAft>
              <a:buFont typeface="Wingdings" panose="05000000000000000000" pitchFamily="2" charset="2"/>
              <a:buChar char="v"/>
            </a:pPr>
            <a:r>
              <a:rPr lang="en-US" b="1" dirty="0" err="1">
                <a:solidFill>
                  <a:schemeClr val="dk1"/>
                </a:solidFill>
                <a:latin typeface="Dosis"/>
                <a:ea typeface="Dosis"/>
                <a:cs typeface="Dosis"/>
                <a:sym typeface="Dosis"/>
              </a:rPr>
              <a:t>Korelasi</a:t>
            </a:r>
            <a:endParaRPr lang="en-US" b="1" dirty="0">
              <a:solidFill>
                <a:schemeClr val="dk1"/>
              </a:solidFill>
              <a:latin typeface="Dosis"/>
              <a:ea typeface="Dosis"/>
              <a:cs typeface="Dosis"/>
              <a:sym typeface="Dosis"/>
            </a:endParaRPr>
          </a:p>
        </p:txBody>
      </p:sp>
      <p:sp>
        <p:nvSpPr>
          <p:cNvPr id="7" name="Google Shape;108;p26">
            <a:extLst>
              <a:ext uri="{FF2B5EF4-FFF2-40B4-BE49-F238E27FC236}">
                <a16:creationId xmlns:a16="http://schemas.microsoft.com/office/drawing/2014/main" id="{F75F7EFE-6BFC-82E0-6336-F95244916DEA}"/>
              </a:ext>
            </a:extLst>
          </p:cNvPr>
          <p:cNvSpPr txBox="1">
            <a:spLocks/>
          </p:cNvSpPr>
          <p:nvPr/>
        </p:nvSpPr>
        <p:spPr>
          <a:xfrm>
            <a:off x="4436533" y="1598619"/>
            <a:ext cx="4154312" cy="287137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lgn="just">
              <a:buNone/>
            </a:pPr>
            <a:r>
              <a:rPr lang="en-ID" sz="1400" b="0" dirty="0">
                <a:solidFill>
                  <a:schemeClr val="tx1"/>
                </a:solidFill>
                <a:effectLst/>
                <a:latin typeface="Dosis" pitchFamily="2" charset="0"/>
              </a:rPr>
              <a:t>Dari </a:t>
            </a:r>
            <a:r>
              <a:rPr lang="en-ID" sz="1400" b="0" dirty="0" err="1">
                <a:solidFill>
                  <a:schemeClr val="tx1"/>
                </a:solidFill>
                <a:effectLst/>
                <a:latin typeface="Dosis" pitchFamily="2" charset="0"/>
              </a:rPr>
              <a:t>korelasi</a:t>
            </a:r>
            <a:r>
              <a:rPr lang="en-ID" sz="1400" b="0" dirty="0">
                <a:solidFill>
                  <a:schemeClr val="tx1"/>
                </a:solidFill>
                <a:effectLst/>
                <a:latin typeface="Dosis" pitchFamily="2" charset="0"/>
              </a:rPr>
              <a:t> heatmap di </a:t>
            </a:r>
            <a:r>
              <a:rPr lang="en-ID" sz="1400" b="0" dirty="0" err="1">
                <a:solidFill>
                  <a:schemeClr val="tx1"/>
                </a:solidFill>
                <a:effectLst/>
                <a:latin typeface="Dosis" pitchFamily="2" charset="0"/>
              </a:rPr>
              <a:t>atas</a:t>
            </a:r>
            <a:r>
              <a:rPr lang="en-ID" sz="1400" b="0" dirty="0">
                <a:solidFill>
                  <a:schemeClr val="tx1"/>
                </a:solidFill>
                <a:effectLst/>
                <a:latin typeface="Dosis" pitchFamily="2" charset="0"/>
              </a:rPr>
              <a:t> </a:t>
            </a:r>
            <a:r>
              <a:rPr lang="en-ID" sz="1400" b="0" dirty="0" err="1">
                <a:solidFill>
                  <a:schemeClr val="tx1"/>
                </a:solidFill>
                <a:effectLst/>
                <a:latin typeface="Dosis" pitchFamily="2" charset="0"/>
              </a:rPr>
              <a:t>diketahui</a:t>
            </a:r>
            <a:r>
              <a:rPr lang="en-ID" sz="1400" b="0" dirty="0">
                <a:solidFill>
                  <a:schemeClr val="tx1"/>
                </a:solidFill>
                <a:effectLst/>
                <a:latin typeface="Dosis" pitchFamily="2" charset="0"/>
              </a:rPr>
              <a:t> </a:t>
            </a:r>
            <a:r>
              <a:rPr lang="en-ID" sz="1400" b="0" dirty="0" err="1">
                <a:solidFill>
                  <a:schemeClr val="tx1"/>
                </a:solidFill>
                <a:effectLst/>
                <a:latin typeface="Dosis" pitchFamily="2" charset="0"/>
              </a:rPr>
              <a:t>bahwa</a:t>
            </a:r>
            <a:r>
              <a:rPr lang="en-ID" sz="1400" b="0" dirty="0">
                <a:solidFill>
                  <a:schemeClr val="tx1"/>
                </a:solidFill>
                <a:effectLst/>
                <a:latin typeface="Dosis" pitchFamily="2" charset="0"/>
              </a:rPr>
              <a:t> </a:t>
            </a:r>
            <a:r>
              <a:rPr lang="en-ID" sz="1400" b="0" dirty="0" err="1">
                <a:solidFill>
                  <a:schemeClr val="tx1"/>
                </a:solidFill>
                <a:effectLst/>
                <a:latin typeface="Dosis" pitchFamily="2" charset="0"/>
              </a:rPr>
              <a:t>fitur</a:t>
            </a:r>
            <a:r>
              <a:rPr lang="en-ID" sz="1400" b="0" dirty="0">
                <a:solidFill>
                  <a:schemeClr val="tx1"/>
                </a:solidFill>
                <a:effectLst/>
                <a:latin typeface="Dosis" pitchFamily="2" charset="0"/>
              </a:rPr>
              <a:t> yang </a:t>
            </a:r>
            <a:r>
              <a:rPr lang="en-ID" sz="1400" b="0" dirty="0" err="1">
                <a:solidFill>
                  <a:schemeClr val="tx1"/>
                </a:solidFill>
                <a:effectLst/>
                <a:latin typeface="Dosis" pitchFamily="2" charset="0"/>
              </a:rPr>
              <a:t>memiliki</a:t>
            </a:r>
            <a:r>
              <a:rPr lang="en-ID" sz="1400" b="0" dirty="0">
                <a:solidFill>
                  <a:schemeClr val="tx1"/>
                </a:solidFill>
                <a:effectLst/>
                <a:latin typeface="Dosis" pitchFamily="2" charset="0"/>
              </a:rPr>
              <a:t> </a:t>
            </a:r>
            <a:r>
              <a:rPr lang="en-ID" sz="1400" b="0" dirty="0" err="1">
                <a:solidFill>
                  <a:schemeClr val="tx1"/>
                </a:solidFill>
                <a:effectLst/>
                <a:latin typeface="Dosis" pitchFamily="2" charset="0"/>
              </a:rPr>
              <a:t>korelasi</a:t>
            </a:r>
            <a:r>
              <a:rPr lang="en-ID" sz="1400" b="0" dirty="0">
                <a:solidFill>
                  <a:schemeClr val="tx1"/>
                </a:solidFill>
                <a:effectLst/>
                <a:latin typeface="Dosis" pitchFamily="2" charset="0"/>
              </a:rPr>
              <a:t> </a:t>
            </a:r>
            <a:r>
              <a:rPr lang="en-ID" sz="1400" b="0" dirty="0" err="1">
                <a:solidFill>
                  <a:schemeClr val="tx1"/>
                </a:solidFill>
                <a:effectLst/>
                <a:latin typeface="Dosis" pitchFamily="2" charset="0"/>
              </a:rPr>
              <a:t>tertinggi</a:t>
            </a:r>
            <a:r>
              <a:rPr lang="en-ID" sz="1400" b="0" dirty="0">
                <a:solidFill>
                  <a:schemeClr val="tx1"/>
                </a:solidFill>
                <a:effectLst/>
                <a:latin typeface="Dosis" pitchFamily="2" charset="0"/>
              </a:rPr>
              <a:t> </a:t>
            </a:r>
            <a:r>
              <a:rPr lang="en-ID" sz="1400" b="0" dirty="0" err="1">
                <a:solidFill>
                  <a:schemeClr val="tx1"/>
                </a:solidFill>
                <a:effectLst/>
                <a:latin typeface="Dosis" pitchFamily="2" charset="0"/>
              </a:rPr>
              <a:t>adalah</a:t>
            </a:r>
            <a:r>
              <a:rPr lang="en-ID" sz="1400" b="0" dirty="0">
                <a:solidFill>
                  <a:schemeClr val="tx1"/>
                </a:solidFill>
                <a:effectLst/>
                <a:latin typeface="Dosis" pitchFamily="2" charset="0"/>
              </a:rPr>
              <a:t> </a:t>
            </a:r>
            <a:r>
              <a:rPr lang="en-ID" sz="1400" b="0" dirty="0" err="1">
                <a:solidFill>
                  <a:schemeClr val="tx1"/>
                </a:solidFill>
                <a:effectLst/>
                <a:latin typeface="Dosis" pitchFamily="2" charset="0"/>
              </a:rPr>
              <a:t>antara</a:t>
            </a:r>
            <a:r>
              <a:rPr lang="en-ID" sz="1400" b="0" dirty="0">
                <a:solidFill>
                  <a:schemeClr val="tx1"/>
                </a:solidFill>
                <a:effectLst/>
                <a:latin typeface="Dosis" pitchFamily="2" charset="0"/>
              </a:rPr>
              <a:t> daily time spent on site </a:t>
            </a:r>
            <a:r>
              <a:rPr lang="en-ID" sz="1400" b="0" dirty="0" err="1">
                <a:solidFill>
                  <a:schemeClr val="tx1"/>
                </a:solidFill>
                <a:effectLst/>
                <a:latin typeface="Dosis" pitchFamily="2" charset="0"/>
              </a:rPr>
              <a:t>dengan</a:t>
            </a:r>
            <a:r>
              <a:rPr lang="en-ID" sz="1400" b="0" dirty="0">
                <a:solidFill>
                  <a:schemeClr val="tx1"/>
                </a:solidFill>
                <a:effectLst/>
                <a:latin typeface="Dosis" pitchFamily="2" charset="0"/>
              </a:rPr>
              <a:t> daily internet usage </a:t>
            </a:r>
            <a:r>
              <a:rPr lang="en-ID" sz="1400" b="0" dirty="0" err="1">
                <a:solidFill>
                  <a:schemeClr val="tx1"/>
                </a:solidFill>
                <a:effectLst/>
                <a:latin typeface="Dosis" pitchFamily="2" charset="0"/>
              </a:rPr>
              <a:t>yaitu</a:t>
            </a:r>
            <a:r>
              <a:rPr lang="en-ID" sz="1400" b="0" dirty="0">
                <a:solidFill>
                  <a:schemeClr val="tx1"/>
                </a:solidFill>
                <a:effectLst/>
                <a:latin typeface="Dosis" pitchFamily="2" charset="0"/>
              </a:rPr>
              <a:t> </a:t>
            </a:r>
            <a:r>
              <a:rPr lang="en-ID" sz="1400" b="0" dirty="0" err="1">
                <a:solidFill>
                  <a:schemeClr val="tx1"/>
                </a:solidFill>
                <a:effectLst/>
                <a:latin typeface="Dosis" pitchFamily="2" charset="0"/>
              </a:rPr>
              <a:t>sebesar</a:t>
            </a:r>
            <a:r>
              <a:rPr lang="en-ID" sz="1400" b="0" dirty="0">
                <a:solidFill>
                  <a:schemeClr val="tx1"/>
                </a:solidFill>
                <a:effectLst/>
                <a:latin typeface="Dosis" pitchFamily="2" charset="0"/>
              </a:rPr>
              <a:t> 0.52. Angka </a:t>
            </a:r>
            <a:r>
              <a:rPr lang="en-ID" sz="1400" b="0" dirty="0" err="1">
                <a:solidFill>
                  <a:schemeClr val="tx1"/>
                </a:solidFill>
                <a:effectLst/>
                <a:latin typeface="Dosis" pitchFamily="2" charset="0"/>
              </a:rPr>
              <a:t>ini</a:t>
            </a:r>
            <a:r>
              <a:rPr lang="en-ID" sz="1400" b="0" dirty="0">
                <a:solidFill>
                  <a:schemeClr val="tx1"/>
                </a:solidFill>
                <a:effectLst/>
                <a:latin typeface="Dosis" pitchFamily="2" charset="0"/>
              </a:rPr>
              <a:t> </a:t>
            </a:r>
            <a:r>
              <a:rPr lang="en-ID" sz="1400" b="0" dirty="0" err="1">
                <a:solidFill>
                  <a:schemeClr val="tx1"/>
                </a:solidFill>
                <a:effectLst/>
                <a:latin typeface="Dosis" pitchFamily="2" charset="0"/>
              </a:rPr>
              <a:t>tidak</a:t>
            </a:r>
            <a:r>
              <a:rPr lang="en-ID" sz="1400" b="0" dirty="0">
                <a:solidFill>
                  <a:schemeClr val="tx1"/>
                </a:solidFill>
                <a:effectLst/>
                <a:latin typeface="Dosis" pitchFamily="2" charset="0"/>
              </a:rPr>
              <a:t> </a:t>
            </a:r>
            <a:r>
              <a:rPr lang="en-ID" sz="1400" b="0" dirty="0" err="1">
                <a:solidFill>
                  <a:schemeClr val="tx1"/>
                </a:solidFill>
                <a:effectLst/>
                <a:latin typeface="Dosis" pitchFamily="2" charset="0"/>
              </a:rPr>
              <a:t>terlalu</a:t>
            </a:r>
            <a:r>
              <a:rPr lang="en-ID" sz="1400" b="0" dirty="0">
                <a:solidFill>
                  <a:schemeClr val="tx1"/>
                </a:solidFill>
                <a:effectLst/>
                <a:latin typeface="Dosis" pitchFamily="2" charset="0"/>
              </a:rPr>
              <a:t> </a:t>
            </a:r>
            <a:r>
              <a:rPr lang="en-ID" sz="1400" b="0" dirty="0" err="1">
                <a:solidFill>
                  <a:schemeClr val="tx1"/>
                </a:solidFill>
                <a:effectLst/>
                <a:latin typeface="Dosis" pitchFamily="2" charset="0"/>
              </a:rPr>
              <a:t>besar</a:t>
            </a:r>
            <a:r>
              <a:rPr lang="en-ID" sz="1400" b="0" dirty="0">
                <a:solidFill>
                  <a:schemeClr val="tx1"/>
                </a:solidFill>
                <a:effectLst/>
                <a:latin typeface="Dosis" pitchFamily="2" charset="0"/>
              </a:rPr>
              <a:t> </a:t>
            </a:r>
            <a:r>
              <a:rPr lang="en-ID" sz="1400" b="0" dirty="0" err="1">
                <a:solidFill>
                  <a:schemeClr val="tx1"/>
                </a:solidFill>
                <a:effectLst/>
                <a:latin typeface="Dosis" pitchFamily="2" charset="0"/>
              </a:rPr>
              <a:t>sehingga</a:t>
            </a:r>
            <a:r>
              <a:rPr lang="en-ID" sz="1400" b="0" dirty="0">
                <a:solidFill>
                  <a:schemeClr val="tx1"/>
                </a:solidFill>
                <a:effectLst/>
                <a:latin typeface="Dosis" pitchFamily="2" charset="0"/>
              </a:rPr>
              <a:t> </a:t>
            </a:r>
            <a:r>
              <a:rPr lang="en-ID" sz="1400" b="0" dirty="0" err="1">
                <a:solidFill>
                  <a:schemeClr val="tx1"/>
                </a:solidFill>
                <a:effectLst/>
                <a:latin typeface="Dosis" pitchFamily="2" charset="0"/>
              </a:rPr>
              <a:t>tidak</a:t>
            </a:r>
            <a:r>
              <a:rPr lang="en-ID" sz="1400" b="0" dirty="0">
                <a:solidFill>
                  <a:schemeClr val="tx1"/>
                </a:solidFill>
                <a:effectLst/>
                <a:latin typeface="Dosis" pitchFamily="2" charset="0"/>
              </a:rPr>
              <a:t> </a:t>
            </a:r>
            <a:r>
              <a:rPr lang="en-ID" sz="1400" b="0" dirty="0" err="1">
                <a:solidFill>
                  <a:schemeClr val="tx1"/>
                </a:solidFill>
                <a:effectLst/>
                <a:latin typeface="Dosis" pitchFamily="2" charset="0"/>
              </a:rPr>
              <a:t>menandakan</a:t>
            </a:r>
            <a:r>
              <a:rPr lang="en-ID" sz="1400" b="0" dirty="0">
                <a:solidFill>
                  <a:schemeClr val="tx1"/>
                </a:solidFill>
                <a:effectLst/>
                <a:latin typeface="Dosis" pitchFamily="2" charset="0"/>
              </a:rPr>
              <a:t> </a:t>
            </a:r>
            <a:r>
              <a:rPr lang="en-ID" sz="1400" b="0" dirty="0" err="1">
                <a:solidFill>
                  <a:schemeClr val="tx1"/>
                </a:solidFill>
                <a:effectLst/>
                <a:latin typeface="Dosis" pitchFamily="2" charset="0"/>
              </a:rPr>
              <a:t>adanya</a:t>
            </a:r>
            <a:r>
              <a:rPr lang="en-ID" sz="1400" b="0" dirty="0">
                <a:solidFill>
                  <a:schemeClr val="tx1"/>
                </a:solidFill>
                <a:effectLst/>
                <a:latin typeface="Dosis" pitchFamily="2" charset="0"/>
              </a:rPr>
              <a:t> </a:t>
            </a:r>
            <a:r>
              <a:rPr lang="en-ID" sz="1400" b="0" dirty="0" err="1">
                <a:solidFill>
                  <a:schemeClr val="tx1"/>
                </a:solidFill>
                <a:effectLst/>
                <a:latin typeface="Dosis" pitchFamily="2" charset="0"/>
              </a:rPr>
              <a:t>fitur</a:t>
            </a:r>
            <a:r>
              <a:rPr lang="en-ID" sz="1400" b="0" dirty="0">
                <a:solidFill>
                  <a:schemeClr val="tx1"/>
                </a:solidFill>
                <a:effectLst/>
                <a:latin typeface="Dosis" pitchFamily="2" charset="0"/>
              </a:rPr>
              <a:t> yang </a:t>
            </a:r>
            <a:r>
              <a:rPr lang="en-ID" sz="1400" b="0" dirty="0" err="1">
                <a:solidFill>
                  <a:schemeClr val="tx1"/>
                </a:solidFill>
                <a:effectLst/>
                <a:latin typeface="Dosis" pitchFamily="2" charset="0"/>
              </a:rPr>
              <a:t>redundan</a:t>
            </a:r>
            <a:r>
              <a:rPr lang="en-ID" sz="1400" b="0" dirty="0">
                <a:solidFill>
                  <a:schemeClr val="tx1"/>
                </a:solidFill>
                <a:effectLst/>
                <a:latin typeface="Dosis" pitchFamily="2" charset="0"/>
              </a:rPr>
              <a:t> dan </a:t>
            </a:r>
            <a:r>
              <a:rPr lang="en-ID" sz="1400" b="0" dirty="0" err="1">
                <a:solidFill>
                  <a:schemeClr val="tx1"/>
                </a:solidFill>
                <a:effectLst/>
                <a:latin typeface="Dosis" pitchFamily="2" charset="0"/>
              </a:rPr>
              <a:t>semua</a:t>
            </a:r>
            <a:r>
              <a:rPr lang="en-ID" sz="1400" b="0" dirty="0">
                <a:solidFill>
                  <a:schemeClr val="tx1"/>
                </a:solidFill>
                <a:effectLst/>
                <a:latin typeface="Dosis" pitchFamily="2" charset="0"/>
              </a:rPr>
              <a:t> </a:t>
            </a:r>
            <a:r>
              <a:rPr lang="en-ID" sz="1400" b="0" dirty="0" err="1">
                <a:solidFill>
                  <a:schemeClr val="tx1"/>
                </a:solidFill>
                <a:effectLst/>
                <a:latin typeface="Dosis" pitchFamily="2" charset="0"/>
              </a:rPr>
              <a:t>fitur</a:t>
            </a:r>
            <a:r>
              <a:rPr lang="en-ID" sz="1400" b="0" dirty="0">
                <a:solidFill>
                  <a:schemeClr val="tx1"/>
                </a:solidFill>
                <a:effectLst/>
                <a:latin typeface="Dosis" pitchFamily="2" charset="0"/>
              </a:rPr>
              <a:t> </a:t>
            </a:r>
            <a:r>
              <a:rPr lang="en-ID" sz="1400" b="0" dirty="0" err="1">
                <a:solidFill>
                  <a:schemeClr val="tx1"/>
                </a:solidFill>
                <a:effectLst/>
                <a:latin typeface="Dosis" pitchFamily="2" charset="0"/>
              </a:rPr>
              <a:t>dapat</a:t>
            </a:r>
            <a:r>
              <a:rPr lang="en-ID" sz="1400" b="0" dirty="0">
                <a:solidFill>
                  <a:schemeClr val="tx1"/>
                </a:solidFill>
                <a:effectLst/>
                <a:latin typeface="Dosis" pitchFamily="2" charset="0"/>
              </a:rPr>
              <a:t> </a:t>
            </a:r>
            <a:r>
              <a:rPr lang="en-ID" sz="1400" b="0" dirty="0" err="1">
                <a:solidFill>
                  <a:schemeClr val="tx1"/>
                </a:solidFill>
                <a:effectLst/>
                <a:latin typeface="Dosis" pitchFamily="2" charset="0"/>
              </a:rPr>
              <a:t>digunakan</a:t>
            </a:r>
            <a:r>
              <a:rPr lang="en-ID" sz="1400" b="0" dirty="0">
                <a:solidFill>
                  <a:schemeClr val="tx1"/>
                </a:solidFill>
                <a:effectLst/>
                <a:latin typeface="Dosis" pitchFamily="2" charset="0"/>
              </a:rPr>
              <a:t> </a:t>
            </a:r>
            <a:r>
              <a:rPr lang="en-ID" sz="1400" b="0" dirty="0" err="1">
                <a:solidFill>
                  <a:schemeClr val="tx1"/>
                </a:solidFill>
                <a:effectLst/>
                <a:latin typeface="Dosis" pitchFamily="2" charset="0"/>
              </a:rPr>
              <a:t>untuk</a:t>
            </a:r>
            <a:r>
              <a:rPr lang="en-ID" sz="1400" b="0" dirty="0">
                <a:solidFill>
                  <a:schemeClr val="tx1"/>
                </a:solidFill>
                <a:effectLst/>
                <a:latin typeface="Dosis" pitchFamily="2" charset="0"/>
              </a:rPr>
              <a:t> machine learning. </a:t>
            </a:r>
            <a:r>
              <a:rPr lang="en-ID" sz="1400" b="0" dirty="0" err="1">
                <a:solidFill>
                  <a:schemeClr val="tx1"/>
                </a:solidFill>
                <a:effectLst/>
                <a:latin typeface="Dosis" pitchFamily="2" charset="0"/>
              </a:rPr>
              <a:t>Selain</a:t>
            </a:r>
            <a:r>
              <a:rPr lang="en-ID" sz="1400" b="0" dirty="0">
                <a:solidFill>
                  <a:schemeClr val="tx1"/>
                </a:solidFill>
                <a:effectLst/>
                <a:latin typeface="Dosis" pitchFamily="2" charset="0"/>
              </a:rPr>
              <a:t> </a:t>
            </a:r>
            <a:r>
              <a:rPr lang="en-ID" sz="1400" b="0" dirty="0" err="1">
                <a:solidFill>
                  <a:schemeClr val="tx1"/>
                </a:solidFill>
                <a:effectLst/>
                <a:latin typeface="Dosis" pitchFamily="2" charset="0"/>
              </a:rPr>
              <a:t>itu</a:t>
            </a:r>
            <a:r>
              <a:rPr lang="en-ID" sz="1400" b="0" dirty="0">
                <a:solidFill>
                  <a:schemeClr val="tx1"/>
                </a:solidFill>
                <a:effectLst/>
                <a:latin typeface="Dosis" pitchFamily="2" charset="0"/>
              </a:rPr>
              <a:t> juga </a:t>
            </a:r>
            <a:r>
              <a:rPr lang="en-ID" sz="1400" b="0" dirty="0" err="1">
                <a:solidFill>
                  <a:schemeClr val="tx1"/>
                </a:solidFill>
                <a:effectLst/>
                <a:latin typeface="Dosis" pitchFamily="2" charset="0"/>
              </a:rPr>
              <a:t>ditemukan</a:t>
            </a:r>
            <a:r>
              <a:rPr lang="en-ID" sz="1400" b="0" dirty="0">
                <a:solidFill>
                  <a:schemeClr val="tx1"/>
                </a:solidFill>
                <a:effectLst/>
                <a:latin typeface="Dosis" pitchFamily="2" charset="0"/>
              </a:rPr>
              <a:t> </a:t>
            </a:r>
            <a:r>
              <a:rPr lang="en-ID" sz="1400" b="0" dirty="0" err="1">
                <a:solidFill>
                  <a:schemeClr val="tx1"/>
                </a:solidFill>
                <a:effectLst/>
                <a:latin typeface="Dosis" pitchFamily="2" charset="0"/>
              </a:rPr>
              <a:t>nilai</a:t>
            </a:r>
            <a:r>
              <a:rPr lang="en-ID" sz="1400" b="0" dirty="0">
                <a:solidFill>
                  <a:schemeClr val="tx1"/>
                </a:solidFill>
                <a:effectLst/>
                <a:latin typeface="Dosis" pitchFamily="2" charset="0"/>
              </a:rPr>
              <a:t> </a:t>
            </a:r>
            <a:r>
              <a:rPr lang="en-ID" sz="1400" b="0" dirty="0" err="1">
                <a:solidFill>
                  <a:schemeClr val="tx1"/>
                </a:solidFill>
                <a:effectLst/>
                <a:latin typeface="Dosis" pitchFamily="2" charset="0"/>
              </a:rPr>
              <a:t>korelasi</a:t>
            </a:r>
            <a:r>
              <a:rPr lang="en-ID" sz="1400" b="0" dirty="0">
                <a:solidFill>
                  <a:schemeClr val="tx1"/>
                </a:solidFill>
                <a:effectLst/>
                <a:latin typeface="Dosis" pitchFamily="2" charset="0"/>
              </a:rPr>
              <a:t> </a:t>
            </a:r>
            <a:r>
              <a:rPr lang="en-ID" sz="1400" b="0" dirty="0" err="1">
                <a:solidFill>
                  <a:schemeClr val="tx1"/>
                </a:solidFill>
                <a:effectLst/>
                <a:latin typeface="Dosis" pitchFamily="2" charset="0"/>
              </a:rPr>
              <a:t>negatif</a:t>
            </a:r>
            <a:r>
              <a:rPr lang="en-ID" sz="1400" b="0" dirty="0">
                <a:solidFill>
                  <a:schemeClr val="tx1"/>
                </a:solidFill>
                <a:effectLst/>
                <a:latin typeface="Dosis" pitchFamily="2" charset="0"/>
              </a:rPr>
              <a:t> </a:t>
            </a:r>
            <a:r>
              <a:rPr lang="en-ID" sz="1400" b="0" dirty="0" err="1">
                <a:solidFill>
                  <a:schemeClr val="tx1"/>
                </a:solidFill>
                <a:effectLst/>
                <a:latin typeface="Dosis" pitchFamily="2" charset="0"/>
              </a:rPr>
              <a:t>yaitu</a:t>
            </a:r>
            <a:r>
              <a:rPr lang="en-ID" sz="1400" b="0" dirty="0">
                <a:solidFill>
                  <a:schemeClr val="tx1"/>
                </a:solidFill>
                <a:effectLst/>
                <a:latin typeface="Dosis" pitchFamily="2" charset="0"/>
              </a:rPr>
              <a:t> age dan daily internet usage, age </a:t>
            </a:r>
            <a:r>
              <a:rPr lang="en-ID" sz="1400" b="0" dirty="0" err="1">
                <a:solidFill>
                  <a:schemeClr val="tx1"/>
                </a:solidFill>
                <a:effectLst/>
                <a:latin typeface="Dosis" pitchFamily="2" charset="0"/>
              </a:rPr>
              <a:t>dengan</a:t>
            </a:r>
            <a:r>
              <a:rPr lang="en-ID" sz="1400" b="0" dirty="0">
                <a:solidFill>
                  <a:schemeClr val="tx1"/>
                </a:solidFill>
                <a:effectLst/>
                <a:latin typeface="Dosis" pitchFamily="2" charset="0"/>
              </a:rPr>
              <a:t> area income, dan age </a:t>
            </a:r>
            <a:r>
              <a:rPr lang="en-ID" sz="1400" b="0" dirty="0" err="1">
                <a:solidFill>
                  <a:schemeClr val="tx1"/>
                </a:solidFill>
                <a:effectLst/>
                <a:latin typeface="Dosis" pitchFamily="2" charset="0"/>
              </a:rPr>
              <a:t>dengan</a:t>
            </a:r>
            <a:r>
              <a:rPr lang="en-ID" sz="1400" b="0" dirty="0">
                <a:solidFill>
                  <a:schemeClr val="tx1"/>
                </a:solidFill>
                <a:effectLst/>
                <a:latin typeface="Dosis" pitchFamily="2" charset="0"/>
              </a:rPr>
              <a:t> daily time spent on site. </a:t>
            </a:r>
            <a:r>
              <a:rPr lang="en-ID" sz="1400" b="0" dirty="0" err="1">
                <a:solidFill>
                  <a:schemeClr val="tx1"/>
                </a:solidFill>
                <a:effectLst/>
                <a:latin typeface="Dosis" pitchFamily="2" charset="0"/>
              </a:rPr>
              <a:t>Namun</a:t>
            </a:r>
            <a:r>
              <a:rPr lang="en-ID" sz="1400" b="0" dirty="0">
                <a:solidFill>
                  <a:schemeClr val="tx1"/>
                </a:solidFill>
                <a:effectLst/>
                <a:latin typeface="Dosis" pitchFamily="2" charset="0"/>
              </a:rPr>
              <a:t> </a:t>
            </a:r>
            <a:r>
              <a:rPr lang="en-ID" sz="1400" b="0" dirty="0" err="1">
                <a:solidFill>
                  <a:schemeClr val="tx1"/>
                </a:solidFill>
                <a:effectLst/>
                <a:latin typeface="Dosis" pitchFamily="2" charset="0"/>
              </a:rPr>
              <a:t>demikian</a:t>
            </a:r>
            <a:r>
              <a:rPr lang="en-ID" sz="1400" b="0" dirty="0">
                <a:solidFill>
                  <a:schemeClr val="tx1"/>
                </a:solidFill>
                <a:effectLst/>
                <a:latin typeface="Dosis" pitchFamily="2" charset="0"/>
              </a:rPr>
              <a:t> </a:t>
            </a:r>
            <a:r>
              <a:rPr lang="en-ID" sz="1400" b="0" dirty="0" err="1">
                <a:solidFill>
                  <a:schemeClr val="tx1"/>
                </a:solidFill>
                <a:effectLst/>
                <a:latin typeface="Dosis" pitchFamily="2" charset="0"/>
              </a:rPr>
              <a:t>nilai</a:t>
            </a:r>
            <a:r>
              <a:rPr lang="en-ID" sz="1400" b="0" dirty="0">
                <a:solidFill>
                  <a:schemeClr val="tx1"/>
                </a:solidFill>
                <a:effectLst/>
                <a:latin typeface="Dosis" pitchFamily="2" charset="0"/>
              </a:rPr>
              <a:t> </a:t>
            </a:r>
            <a:r>
              <a:rPr lang="en-ID" sz="1400" b="0" dirty="0" err="1">
                <a:solidFill>
                  <a:schemeClr val="tx1"/>
                </a:solidFill>
                <a:effectLst/>
                <a:latin typeface="Dosis" pitchFamily="2" charset="0"/>
              </a:rPr>
              <a:t>korelasi</a:t>
            </a:r>
            <a:r>
              <a:rPr lang="en-ID" sz="1400" b="0" dirty="0">
                <a:solidFill>
                  <a:schemeClr val="tx1"/>
                </a:solidFill>
                <a:effectLst/>
                <a:latin typeface="Dosis" pitchFamily="2" charset="0"/>
              </a:rPr>
              <a:t> </a:t>
            </a:r>
            <a:r>
              <a:rPr lang="en-ID" sz="1400" b="0" dirty="0" err="1">
                <a:solidFill>
                  <a:schemeClr val="tx1"/>
                </a:solidFill>
                <a:effectLst/>
                <a:latin typeface="Dosis" pitchFamily="2" charset="0"/>
              </a:rPr>
              <a:t>terebut</a:t>
            </a:r>
            <a:r>
              <a:rPr lang="en-ID" sz="1400" b="0" dirty="0">
                <a:solidFill>
                  <a:schemeClr val="tx1"/>
                </a:solidFill>
                <a:effectLst/>
                <a:latin typeface="Dosis" pitchFamily="2" charset="0"/>
              </a:rPr>
              <a:t> </a:t>
            </a:r>
            <a:r>
              <a:rPr lang="en-ID" sz="1400" b="0" dirty="0" err="1">
                <a:solidFill>
                  <a:schemeClr val="tx1"/>
                </a:solidFill>
                <a:effectLst/>
                <a:latin typeface="Dosis" pitchFamily="2" charset="0"/>
              </a:rPr>
              <a:t>tidak</a:t>
            </a:r>
            <a:r>
              <a:rPr lang="en-ID" sz="1400" b="0" dirty="0">
                <a:solidFill>
                  <a:schemeClr val="tx1"/>
                </a:solidFill>
                <a:effectLst/>
                <a:latin typeface="Dosis" pitchFamily="2" charset="0"/>
              </a:rPr>
              <a:t> </a:t>
            </a:r>
            <a:r>
              <a:rPr lang="en-ID" sz="1400" b="0" dirty="0" err="1">
                <a:solidFill>
                  <a:schemeClr val="tx1"/>
                </a:solidFill>
                <a:effectLst/>
                <a:latin typeface="Dosis" pitchFamily="2" charset="0"/>
              </a:rPr>
              <a:t>besar</a:t>
            </a:r>
            <a:r>
              <a:rPr lang="en-ID" sz="1400" b="0" dirty="0">
                <a:solidFill>
                  <a:schemeClr val="tx1"/>
                </a:solidFill>
                <a:effectLst/>
                <a:latin typeface="Dosis" pitchFamily="2" charset="0"/>
              </a:rPr>
              <a:t> dan </a:t>
            </a:r>
            <a:r>
              <a:rPr lang="en-ID" sz="1400" b="0" dirty="0" err="1">
                <a:solidFill>
                  <a:schemeClr val="tx1"/>
                </a:solidFill>
                <a:effectLst/>
                <a:latin typeface="Dosis" pitchFamily="2" charset="0"/>
              </a:rPr>
              <a:t>tidak</a:t>
            </a:r>
            <a:r>
              <a:rPr lang="en-ID" sz="1400" b="0" dirty="0">
                <a:solidFill>
                  <a:schemeClr val="tx1"/>
                </a:solidFill>
                <a:effectLst/>
                <a:latin typeface="Dosis" pitchFamily="2" charset="0"/>
              </a:rPr>
              <a:t> </a:t>
            </a:r>
            <a:r>
              <a:rPr lang="en-ID" sz="1400" b="0" dirty="0" err="1">
                <a:solidFill>
                  <a:schemeClr val="tx1"/>
                </a:solidFill>
                <a:effectLst/>
                <a:latin typeface="Dosis" pitchFamily="2" charset="0"/>
              </a:rPr>
              <a:t>melebihi</a:t>
            </a:r>
            <a:r>
              <a:rPr lang="en-ID" sz="1400" b="0" dirty="0">
                <a:solidFill>
                  <a:schemeClr val="tx1"/>
                </a:solidFill>
                <a:effectLst/>
                <a:latin typeface="Dosis" pitchFamily="2" charset="0"/>
              </a:rPr>
              <a:t> 0.7.</a:t>
            </a:r>
          </a:p>
        </p:txBody>
      </p:sp>
      <p:pic>
        <p:nvPicPr>
          <p:cNvPr id="3" name="Picture 2">
            <a:extLst>
              <a:ext uri="{FF2B5EF4-FFF2-40B4-BE49-F238E27FC236}">
                <a16:creationId xmlns:a16="http://schemas.microsoft.com/office/drawing/2014/main" id="{4C951099-3C36-9E94-2714-919718C43FAF}"/>
              </a:ext>
            </a:extLst>
          </p:cNvPr>
          <p:cNvPicPr>
            <a:picLocks noChangeAspect="1"/>
          </p:cNvPicPr>
          <p:nvPr/>
        </p:nvPicPr>
        <p:blipFill>
          <a:blip r:embed="rId3"/>
          <a:stretch>
            <a:fillRect/>
          </a:stretch>
        </p:blipFill>
        <p:spPr>
          <a:xfrm>
            <a:off x="278044" y="916028"/>
            <a:ext cx="4024247" cy="4100176"/>
          </a:xfrm>
          <a:prstGeom prst="rect">
            <a:avLst/>
          </a:prstGeom>
        </p:spPr>
      </p:pic>
      <p:sp>
        <p:nvSpPr>
          <p:cNvPr id="6" name="Google Shape;115;p27">
            <a:extLst>
              <a:ext uri="{FF2B5EF4-FFF2-40B4-BE49-F238E27FC236}">
                <a16:creationId xmlns:a16="http://schemas.microsoft.com/office/drawing/2014/main" id="{6EB72EA8-B88A-CB3B-8C4E-0F3A40424E60}"/>
              </a:ext>
            </a:extLst>
          </p:cNvPr>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dirty="0">
                <a:solidFill>
                  <a:srgbClr val="000000"/>
                </a:solidFill>
              </a:rPr>
              <a:t>Untuk selengkapnya, dapat melihat jupyter notebook </a:t>
            </a:r>
            <a:r>
              <a:rPr lang="en" sz="1100" dirty="0">
                <a:hlinkClick r:id="rId4"/>
              </a:rPr>
              <a:t>disini</a:t>
            </a:r>
            <a:endParaRPr sz="1100" dirty="0">
              <a:solidFill>
                <a:srgbClr val="000000"/>
              </a:solidFill>
            </a:endParaRPr>
          </a:p>
        </p:txBody>
      </p:sp>
    </p:spTree>
    <p:extLst>
      <p:ext uri="{BB962C8B-B14F-4D97-AF65-F5344CB8AC3E}">
        <p14:creationId xmlns:p14="http://schemas.microsoft.com/office/powerpoint/2010/main" val="25131680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26"/>
          <p:cNvSpPr txBox="1">
            <a:spLocks noGrp="1"/>
          </p:cNvSpPr>
          <p:nvPr>
            <p:ph type="title"/>
          </p:nvPr>
        </p:nvSpPr>
        <p:spPr>
          <a:xfrm>
            <a:off x="0" y="-12175"/>
            <a:ext cx="79263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SzPts val="990"/>
              <a:buNone/>
            </a:pPr>
            <a:r>
              <a:rPr lang="en" sz="2220" b="1" dirty="0">
                <a:solidFill>
                  <a:schemeClr val="lt1"/>
                </a:solidFill>
                <a:latin typeface="Roboto"/>
                <a:ea typeface="Roboto"/>
                <a:cs typeface="Roboto"/>
                <a:sym typeface="Roboto"/>
              </a:rPr>
              <a:t>Exploratory Data Analysis</a:t>
            </a:r>
            <a:endParaRPr sz="2220" b="1" dirty="0">
              <a:solidFill>
                <a:schemeClr val="lt1"/>
              </a:solidFill>
              <a:latin typeface="Roboto"/>
              <a:ea typeface="Roboto"/>
              <a:cs typeface="Roboto"/>
              <a:sym typeface="Roboto"/>
            </a:endParaRPr>
          </a:p>
        </p:txBody>
      </p:sp>
      <p:sp>
        <p:nvSpPr>
          <p:cNvPr id="21" name="TextBox 20">
            <a:extLst>
              <a:ext uri="{FF2B5EF4-FFF2-40B4-BE49-F238E27FC236}">
                <a16:creationId xmlns:a16="http://schemas.microsoft.com/office/drawing/2014/main" id="{969D8446-EAF5-9CAA-0DD1-52D1450FE597}"/>
              </a:ext>
            </a:extLst>
          </p:cNvPr>
          <p:cNvSpPr txBox="1"/>
          <p:nvPr/>
        </p:nvSpPr>
        <p:spPr>
          <a:xfrm>
            <a:off x="55221" y="577474"/>
            <a:ext cx="4572000" cy="338554"/>
          </a:xfrm>
          <a:prstGeom prst="rect">
            <a:avLst/>
          </a:prstGeom>
          <a:noFill/>
        </p:spPr>
        <p:txBody>
          <a:bodyPr wrap="square">
            <a:spAutoFit/>
          </a:bodyPr>
          <a:lstStyle/>
          <a:p>
            <a:pPr marL="285750" lvl="0" indent="-285750" algn="just" rtl="0">
              <a:spcBef>
                <a:spcPts val="0"/>
              </a:spcBef>
              <a:spcAft>
                <a:spcPts val="0"/>
              </a:spcAft>
              <a:buFont typeface="Wingdings" panose="05000000000000000000" pitchFamily="2" charset="2"/>
              <a:buChar char="q"/>
            </a:pPr>
            <a:r>
              <a:rPr lang="en-US" sz="1600" b="1" dirty="0">
                <a:solidFill>
                  <a:schemeClr val="dk1"/>
                </a:solidFill>
                <a:latin typeface="Dosis"/>
                <a:ea typeface="Dosis"/>
                <a:cs typeface="Dosis"/>
                <a:sym typeface="Dosis"/>
              </a:rPr>
              <a:t>Multivariate Analysis</a:t>
            </a:r>
          </a:p>
        </p:txBody>
      </p:sp>
      <p:sp>
        <p:nvSpPr>
          <p:cNvPr id="4" name="TextBox 3">
            <a:extLst>
              <a:ext uri="{FF2B5EF4-FFF2-40B4-BE49-F238E27FC236}">
                <a16:creationId xmlns:a16="http://schemas.microsoft.com/office/drawing/2014/main" id="{7FB1E5EE-940D-8E12-915B-2540B32B4C88}"/>
              </a:ext>
            </a:extLst>
          </p:cNvPr>
          <p:cNvSpPr txBox="1"/>
          <p:nvPr/>
        </p:nvSpPr>
        <p:spPr>
          <a:xfrm>
            <a:off x="4320530" y="1216352"/>
            <a:ext cx="3278792" cy="307777"/>
          </a:xfrm>
          <a:prstGeom prst="rect">
            <a:avLst/>
          </a:prstGeom>
          <a:noFill/>
        </p:spPr>
        <p:txBody>
          <a:bodyPr wrap="square">
            <a:spAutoFit/>
          </a:bodyPr>
          <a:lstStyle/>
          <a:p>
            <a:pPr marL="285750" lvl="0" indent="-285750" rtl="0">
              <a:spcBef>
                <a:spcPts val="0"/>
              </a:spcBef>
              <a:spcAft>
                <a:spcPts val="0"/>
              </a:spcAft>
              <a:buFont typeface="Wingdings" panose="05000000000000000000" pitchFamily="2" charset="2"/>
              <a:buChar char="v"/>
            </a:pPr>
            <a:r>
              <a:rPr lang="en-US" b="1" dirty="0">
                <a:solidFill>
                  <a:schemeClr val="dk1"/>
                </a:solidFill>
                <a:latin typeface="Dosis"/>
                <a:ea typeface="Dosis"/>
                <a:cs typeface="Dosis"/>
                <a:sym typeface="Dosis"/>
              </a:rPr>
              <a:t>PPS (Predictive Power Score)</a:t>
            </a:r>
          </a:p>
        </p:txBody>
      </p:sp>
      <p:sp>
        <p:nvSpPr>
          <p:cNvPr id="7" name="Google Shape;108;p26">
            <a:extLst>
              <a:ext uri="{FF2B5EF4-FFF2-40B4-BE49-F238E27FC236}">
                <a16:creationId xmlns:a16="http://schemas.microsoft.com/office/drawing/2014/main" id="{F75F7EFE-6BFC-82E0-6336-F95244916DEA}"/>
              </a:ext>
            </a:extLst>
          </p:cNvPr>
          <p:cNvSpPr txBox="1">
            <a:spLocks/>
          </p:cNvSpPr>
          <p:nvPr/>
        </p:nvSpPr>
        <p:spPr>
          <a:xfrm>
            <a:off x="4320530" y="1522501"/>
            <a:ext cx="4154312" cy="297657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lgn="just">
              <a:buNone/>
            </a:pPr>
            <a:r>
              <a:rPr lang="en-ID" sz="1400" b="0" dirty="0">
                <a:solidFill>
                  <a:schemeClr val="tx1"/>
                </a:solidFill>
                <a:effectLst/>
                <a:latin typeface="Dosis" pitchFamily="2" charset="0"/>
              </a:rPr>
              <a:t>Dari heatmap correlation (</a:t>
            </a:r>
            <a:r>
              <a:rPr lang="en-ID" sz="1400" b="0" dirty="0" err="1">
                <a:solidFill>
                  <a:schemeClr val="tx1"/>
                </a:solidFill>
                <a:effectLst/>
                <a:latin typeface="Dosis" pitchFamily="2" charset="0"/>
              </a:rPr>
              <a:t>pearson</a:t>
            </a:r>
            <a:r>
              <a:rPr lang="en-ID" sz="1400" b="0" dirty="0">
                <a:solidFill>
                  <a:schemeClr val="tx1"/>
                </a:solidFill>
                <a:effectLst/>
                <a:latin typeface="Dosis" pitchFamily="2" charset="0"/>
              </a:rPr>
              <a:t> correlation) </a:t>
            </a:r>
            <a:r>
              <a:rPr lang="en-ID" sz="1400" b="0" dirty="0" err="1">
                <a:solidFill>
                  <a:schemeClr val="tx1"/>
                </a:solidFill>
                <a:effectLst/>
                <a:latin typeface="Dosis" pitchFamily="2" charset="0"/>
              </a:rPr>
              <a:t>hanya</a:t>
            </a:r>
            <a:r>
              <a:rPr lang="en-ID" sz="1400" b="0" dirty="0">
                <a:solidFill>
                  <a:schemeClr val="tx1"/>
                </a:solidFill>
                <a:effectLst/>
                <a:latin typeface="Dosis" pitchFamily="2" charset="0"/>
              </a:rPr>
              <a:t> </a:t>
            </a:r>
            <a:r>
              <a:rPr lang="en-ID" sz="1400" b="0" dirty="0" err="1">
                <a:solidFill>
                  <a:schemeClr val="tx1"/>
                </a:solidFill>
                <a:effectLst/>
                <a:latin typeface="Dosis" pitchFamily="2" charset="0"/>
              </a:rPr>
              <a:t>menunjukkan</a:t>
            </a:r>
            <a:r>
              <a:rPr lang="en-ID" sz="1400" b="0" dirty="0">
                <a:solidFill>
                  <a:schemeClr val="tx1"/>
                </a:solidFill>
                <a:effectLst/>
                <a:latin typeface="Dosis" pitchFamily="2" charset="0"/>
              </a:rPr>
              <a:t> </a:t>
            </a:r>
            <a:r>
              <a:rPr lang="en-ID" sz="1400" b="0" dirty="0" err="1">
                <a:solidFill>
                  <a:schemeClr val="tx1"/>
                </a:solidFill>
                <a:effectLst/>
                <a:latin typeface="Dosis" pitchFamily="2" charset="0"/>
              </a:rPr>
              <a:t>korelasi</a:t>
            </a:r>
            <a:r>
              <a:rPr lang="en-ID" sz="1400" b="0" dirty="0">
                <a:solidFill>
                  <a:schemeClr val="tx1"/>
                </a:solidFill>
                <a:effectLst/>
                <a:latin typeface="Dosis" pitchFamily="2" charset="0"/>
              </a:rPr>
              <a:t> </a:t>
            </a:r>
            <a:r>
              <a:rPr lang="en-ID" sz="1400" b="0" dirty="0" err="1">
                <a:solidFill>
                  <a:schemeClr val="tx1"/>
                </a:solidFill>
                <a:effectLst/>
                <a:latin typeface="Dosis" pitchFamily="2" charset="0"/>
              </a:rPr>
              <a:t>fitur</a:t>
            </a:r>
            <a:r>
              <a:rPr lang="en-ID" sz="1400" b="0" dirty="0">
                <a:solidFill>
                  <a:schemeClr val="tx1"/>
                </a:solidFill>
                <a:effectLst/>
                <a:latin typeface="Dosis" pitchFamily="2" charset="0"/>
              </a:rPr>
              <a:t> </a:t>
            </a:r>
            <a:r>
              <a:rPr lang="en-ID" sz="1400" b="0" dirty="0" err="1">
                <a:solidFill>
                  <a:schemeClr val="tx1"/>
                </a:solidFill>
                <a:effectLst/>
                <a:latin typeface="Dosis" pitchFamily="2" charset="0"/>
              </a:rPr>
              <a:t>numerik</a:t>
            </a:r>
            <a:r>
              <a:rPr lang="en-ID" sz="1400" b="0" dirty="0">
                <a:solidFill>
                  <a:schemeClr val="tx1"/>
                </a:solidFill>
                <a:effectLst/>
                <a:latin typeface="Dosis" pitchFamily="2" charset="0"/>
              </a:rPr>
              <a:t> </a:t>
            </a:r>
            <a:r>
              <a:rPr lang="en-ID" sz="1400" b="0" dirty="0" err="1">
                <a:solidFill>
                  <a:schemeClr val="tx1"/>
                </a:solidFill>
                <a:effectLst/>
                <a:latin typeface="Dosis" pitchFamily="2" charset="0"/>
              </a:rPr>
              <a:t>saja</a:t>
            </a:r>
            <a:r>
              <a:rPr lang="en-ID" sz="1400" b="0" dirty="0">
                <a:solidFill>
                  <a:schemeClr val="tx1"/>
                </a:solidFill>
                <a:effectLst/>
                <a:latin typeface="Dosis" pitchFamily="2" charset="0"/>
              </a:rPr>
              <a:t>. </a:t>
            </a:r>
            <a:r>
              <a:rPr lang="en-ID" sz="1400" b="0" dirty="0" err="1">
                <a:solidFill>
                  <a:schemeClr val="tx1"/>
                </a:solidFill>
                <a:effectLst/>
                <a:latin typeface="Dosis" pitchFamily="2" charset="0"/>
              </a:rPr>
              <a:t>Sedangkan</a:t>
            </a:r>
            <a:r>
              <a:rPr lang="en-ID" sz="1400" b="0" dirty="0">
                <a:solidFill>
                  <a:schemeClr val="tx1"/>
                </a:solidFill>
                <a:effectLst/>
                <a:latin typeface="Dosis" pitchFamily="2" charset="0"/>
              </a:rPr>
              <a:t> </a:t>
            </a:r>
            <a:r>
              <a:rPr lang="en-ID" sz="1400" b="0" dirty="0" err="1">
                <a:solidFill>
                  <a:schemeClr val="tx1"/>
                </a:solidFill>
                <a:effectLst/>
                <a:latin typeface="Dosis" pitchFamily="2" charset="0"/>
              </a:rPr>
              <a:t>fitur</a:t>
            </a:r>
            <a:r>
              <a:rPr lang="en-ID" sz="1400" b="0" dirty="0">
                <a:solidFill>
                  <a:schemeClr val="tx1"/>
                </a:solidFill>
                <a:effectLst/>
                <a:latin typeface="Dosis" pitchFamily="2" charset="0"/>
              </a:rPr>
              <a:t> </a:t>
            </a:r>
            <a:r>
              <a:rPr lang="en-ID" sz="1400" b="0" dirty="0" err="1">
                <a:solidFill>
                  <a:schemeClr val="tx1"/>
                </a:solidFill>
                <a:effectLst/>
                <a:latin typeface="Dosis" pitchFamily="2" charset="0"/>
              </a:rPr>
              <a:t>kategori</a:t>
            </a:r>
            <a:r>
              <a:rPr lang="en-ID" sz="1400" b="0" dirty="0">
                <a:solidFill>
                  <a:schemeClr val="tx1"/>
                </a:solidFill>
                <a:effectLst/>
                <a:latin typeface="Dosis" pitchFamily="2" charset="0"/>
              </a:rPr>
              <a:t> </a:t>
            </a:r>
            <a:r>
              <a:rPr lang="en-ID" sz="1400" b="0" dirty="0" err="1">
                <a:solidFill>
                  <a:schemeClr val="tx1"/>
                </a:solidFill>
                <a:effectLst/>
                <a:latin typeface="Dosis" pitchFamily="2" charset="0"/>
              </a:rPr>
              <a:t>tidak</a:t>
            </a:r>
            <a:r>
              <a:rPr lang="en-ID" sz="1400" b="0" dirty="0">
                <a:solidFill>
                  <a:schemeClr val="tx1"/>
                </a:solidFill>
                <a:effectLst/>
                <a:latin typeface="Dosis" pitchFamily="2" charset="0"/>
              </a:rPr>
              <a:t> </a:t>
            </a:r>
            <a:r>
              <a:rPr lang="en-ID" sz="1400" b="0" dirty="0" err="1">
                <a:solidFill>
                  <a:schemeClr val="tx1"/>
                </a:solidFill>
                <a:effectLst/>
                <a:latin typeface="Dosis" pitchFamily="2" charset="0"/>
              </a:rPr>
              <a:t>diketahui</a:t>
            </a:r>
            <a:r>
              <a:rPr lang="en-ID" sz="1400" b="0" dirty="0">
                <a:solidFill>
                  <a:schemeClr val="tx1"/>
                </a:solidFill>
                <a:effectLst/>
                <a:latin typeface="Dosis" pitchFamily="2" charset="0"/>
              </a:rPr>
              <a:t> </a:t>
            </a:r>
            <a:r>
              <a:rPr lang="en-ID" sz="1400" b="0" dirty="0" err="1">
                <a:solidFill>
                  <a:schemeClr val="tx1"/>
                </a:solidFill>
                <a:effectLst/>
                <a:latin typeface="Dosis" pitchFamily="2" charset="0"/>
              </a:rPr>
              <a:t>nilai</a:t>
            </a:r>
            <a:r>
              <a:rPr lang="en-ID" sz="1400" b="0" dirty="0">
                <a:solidFill>
                  <a:schemeClr val="tx1"/>
                </a:solidFill>
                <a:effectLst/>
                <a:latin typeface="Dosis" pitchFamily="2" charset="0"/>
              </a:rPr>
              <a:t> </a:t>
            </a:r>
            <a:r>
              <a:rPr lang="en-ID" sz="1400" b="0" dirty="0" err="1">
                <a:solidFill>
                  <a:schemeClr val="tx1"/>
                </a:solidFill>
                <a:effectLst/>
                <a:latin typeface="Dosis" pitchFamily="2" charset="0"/>
              </a:rPr>
              <a:t>korelasinya</a:t>
            </a:r>
            <a:r>
              <a:rPr lang="en-ID" sz="1400" b="0" dirty="0">
                <a:solidFill>
                  <a:schemeClr val="tx1"/>
                </a:solidFill>
                <a:effectLst/>
                <a:latin typeface="Dosis" pitchFamily="2" charset="0"/>
              </a:rPr>
              <a:t>. </a:t>
            </a:r>
            <a:r>
              <a:rPr lang="en-ID" sz="1400" b="0" dirty="0" err="1">
                <a:solidFill>
                  <a:schemeClr val="tx1"/>
                </a:solidFill>
                <a:effectLst/>
                <a:latin typeface="Dosis" pitchFamily="2" charset="0"/>
              </a:rPr>
              <a:t>Untuk</a:t>
            </a:r>
            <a:r>
              <a:rPr lang="en-ID" sz="1400" b="0" dirty="0">
                <a:solidFill>
                  <a:schemeClr val="tx1"/>
                </a:solidFill>
                <a:effectLst/>
                <a:latin typeface="Dosis" pitchFamily="2" charset="0"/>
              </a:rPr>
              <a:t> </a:t>
            </a:r>
            <a:r>
              <a:rPr lang="en-ID" sz="1400" b="0" dirty="0" err="1">
                <a:solidFill>
                  <a:schemeClr val="tx1"/>
                </a:solidFill>
                <a:effectLst/>
                <a:latin typeface="Dosis" pitchFamily="2" charset="0"/>
              </a:rPr>
              <a:t>itu</a:t>
            </a:r>
            <a:r>
              <a:rPr lang="en-ID" sz="1400" b="0" dirty="0">
                <a:solidFill>
                  <a:schemeClr val="tx1"/>
                </a:solidFill>
                <a:effectLst/>
                <a:latin typeface="Dosis" pitchFamily="2" charset="0"/>
              </a:rPr>
              <a:t> </a:t>
            </a:r>
            <a:r>
              <a:rPr lang="en-ID" sz="1400" b="0" dirty="0" err="1">
                <a:solidFill>
                  <a:schemeClr val="tx1"/>
                </a:solidFill>
                <a:effectLst/>
                <a:latin typeface="Dosis" pitchFamily="2" charset="0"/>
              </a:rPr>
              <a:t>dapat</a:t>
            </a:r>
            <a:r>
              <a:rPr lang="en-ID" sz="1400" b="0" dirty="0">
                <a:solidFill>
                  <a:schemeClr val="tx1"/>
                </a:solidFill>
                <a:effectLst/>
                <a:latin typeface="Dosis" pitchFamily="2" charset="0"/>
              </a:rPr>
              <a:t> </a:t>
            </a:r>
            <a:r>
              <a:rPr lang="en-ID" sz="1400" b="0" dirty="0" err="1">
                <a:solidFill>
                  <a:schemeClr val="tx1"/>
                </a:solidFill>
                <a:effectLst/>
                <a:latin typeface="Dosis" pitchFamily="2" charset="0"/>
              </a:rPr>
              <a:t>digunakan</a:t>
            </a:r>
            <a:r>
              <a:rPr lang="en-ID" sz="1400" b="0" dirty="0">
                <a:solidFill>
                  <a:schemeClr val="tx1"/>
                </a:solidFill>
                <a:effectLst/>
                <a:latin typeface="Dosis" pitchFamily="2" charset="0"/>
              </a:rPr>
              <a:t> PPS (Predictive Power Score) yang </a:t>
            </a:r>
            <a:r>
              <a:rPr lang="en-ID" sz="1400" b="0" dirty="0" err="1">
                <a:solidFill>
                  <a:schemeClr val="tx1"/>
                </a:solidFill>
                <a:effectLst/>
                <a:latin typeface="Dosis" pitchFamily="2" charset="0"/>
              </a:rPr>
              <a:t>dapat</a:t>
            </a:r>
            <a:r>
              <a:rPr lang="en-ID" sz="1400" b="0" dirty="0">
                <a:solidFill>
                  <a:schemeClr val="tx1"/>
                </a:solidFill>
                <a:effectLst/>
                <a:latin typeface="Dosis" pitchFamily="2" charset="0"/>
              </a:rPr>
              <a:t> </a:t>
            </a:r>
            <a:r>
              <a:rPr lang="en-ID" sz="1400" b="0" dirty="0" err="1">
                <a:solidFill>
                  <a:schemeClr val="tx1"/>
                </a:solidFill>
                <a:effectLst/>
                <a:latin typeface="Dosis" pitchFamily="2" charset="0"/>
              </a:rPr>
              <a:t>melihat</a:t>
            </a:r>
            <a:r>
              <a:rPr lang="en-ID" sz="1400" b="0" dirty="0">
                <a:solidFill>
                  <a:schemeClr val="tx1"/>
                </a:solidFill>
                <a:effectLst/>
                <a:latin typeface="Dosis" pitchFamily="2" charset="0"/>
              </a:rPr>
              <a:t> </a:t>
            </a:r>
            <a:r>
              <a:rPr lang="en-ID" sz="1400" b="0" dirty="0" err="1">
                <a:solidFill>
                  <a:schemeClr val="tx1"/>
                </a:solidFill>
                <a:effectLst/>
                <a:latin typeface="Dosis" pitchFamily="2" charset="0"/>
              </a:rPr>
              <a:t>hubungan</a:t>
            </a:r>
            <a:r>
              <a:rPr lang="en-ID" sz="1400" b="0" dirty="0">
                <a:solidFill>
                  <a:schemeClr val="tx1"/>
                </a:solidFill>
                <a:effectLst/>
                <a:latin typeface="Dosis" pitchFamily="2" charset="0"/>
              </a:rPr>
              <a:t> </a:t>
            </a:r>
            <a:r>
              <a:rPr lang="en-ID" sz="1400" b="0" dirty="0" err="1">
                <a:solidFill>
                  <a:schemeClr val="tx1"/>
                </a:solidFill>
                <a:effectLst/>
                <a:latin typeface="Dosis" pitchFamily="2" charset="0"/>
              </a:rPr>
              <a:t>dari</a:t>
            </a:r>
            <a:r>
              <a:rPr lang="en-ID" sz="1400" b="0" dirty="0">
                <a:solidFill>
                  <a:schemeClr val="tx1"/>
                </a:solidFill>
                <a:effectLst/>
                <a:latin typeface="Dosis" pitchFamily="2" charset="0"/>
              </a:rPr>
              <a:t> </a:t>
            </a:r>
            <a:r>
              <a:rPr lang="en-ID" sz="1400" b="0" dirty="0" err="1">
                <a:solidFill>
                  <a:schemeClr val="tx1"/>
                </a:solidFill>
                <a:effectLst/>
                <a:latin typeface="Dosis" pitchFamily="2" charset="0"/>
              </a:rPr>
              <a:t>semua</a:t>
            </a:r>
            <a:r>
              <a:rPr lang="en-ID" sz="1400" b="0" dirty="0">
                <a:solidFill>
                  <a:schemeClr val="tx1"/>
                </a:solidFill>
                <a:effectLst/>
                <a:latin typeface="Dosis" pitchFamily="2" charset="0"/>
              </a:rPr>
              <a:t> </a:t>
            </a:r>
            <a:r>
              <a:rPr lang="en-ID" sz="1400" b="0" dirty="0" err="1">
                <a:solidFill>
                  <a:schemeClr val="tx1"/>
                </a:solidFill>
                <a:effectLst/>
                <a:latin typeface="Dosis" pitchFamily="2" charset="0"/>
              </a:rPr>
              <a:t>fitur</a:t>
            </a:r>
            <a:r>
              <a:rPr lang="en-ID" sz="1400" b="0" dirty="0">
                <a:solidFill>
                  <a:schemeClr val="tx1"/>
                </a:solidFill>
                <a:effectLst/>
                <a:latin typeface="Dosis" pitchFamily="2" charset="0"/>
              </a:rPr>
              <a:t> </a:t>
            </a:r>
            <a:r>
              <a:rPr lang="en-ID" sz="1400" b="0" dirty="0" err="1">
                <a:solidFill>
                  <a:schemeClr val="tx1"/>
                </a:solidFill>
                <a:effectLst/>
                <a:latin typeface="Dosis" pitchFamily="2" charset="0"/>
              </a:rPr>
              <a:t>dengan</a:t>
            </a:r>
            <a:r>
              <a:rPr lang="en-ID" sz="1400" b="0" dirty="0">
                <a:solidFill>
                  <a:schemeClr val="tx1"/>
                </a:solidFill>
                <a:effectLst/>
                <a:latin typeface="Dosis" pitchFamily="2" charset="0"/>
              </a:rPr>
              <a:t> target (`Clicked on Ad`).</a:t>
            </a:r>
          </a:p>
          <a:p>
            <a:pPr marL="114300" indent="0" algn="just">
              <a:buNone/>
            </a:pPr>
            <a:endParaRPr lang="en-ID" sz="1400" dirty="0">
              <a:solidFill>
                <a:schemeClr val="tx1"/>
              </a:solidFill>
              <a:latin typeface="Dosis" pitchFamily="2" charset="0"/>
            </a:endParaRPr>
          </a:p>
          <a:p>
            <a:pPr marL="114300" indent="0" algn="just">
              <a:buNone/>
            </a:pPr>
            <a:r>
              <a:rPr lang="en-ID" sz="1400" b="0" dirty="0">
                <a:solidFill>
                  <a:schemeClr val="tx1"/>
                </a:solidFill>
                <a:effectLst/>
                <a:latin typeface="Dosis" pitchFamily="2" charset="0"/>
              </a:rPr>
              <a:t>PPS (Predictive Power Score) </a:t>
            </a:r>
            <a:r>
              <a:rPr lang="en-ID" sz="1400" b="0" dirty="0" err="1">
                <a:solidFill>
                  <a:schemeClr val="tx1"/>
                </a:solidFill>
                <a:effectLst/>
                <a:latin typeface="Dosis" pitchFamily="2" charset="0"/>
              </a:rPr>
              <a:t>didaptkan</a:t>
            </a:r>
            <a:r>
              <a:rPr lang="en-ID" sz="1400" b="0" dirty="0">
                <a:solidFill>
                  <a:schemeClr val="tx1"/>
                </a:solidFill>
                <a:effectLst/>
                <a:latin typeface="Dosis" pitchFamily="2" charset="0"/>
              </a:rPr>
              <a:t> </a:t>
            </a:r>
            <a:r>
              <a:rPr lang="en-ID" sz="1400" b="0" dirty="0" err="1">
                <a:solidFill>
                  <a:schemeClr val="tx1"/>
                </a:solidFill>
                <a:effectLst/>
                <a:latin typeface="Dosis" pitchFamily="2" charset="0"/>
              </a:rPr>
              <a:t>bahwa</a:t>
            </a:r>
            <a:r>
              <a:rPr lang="en-ID" sz="1400" b="0" dirty="0">
                <a:solidFill>
                  <a:schemeClr val="tx1"/>
                </a:solidFill>
                <a:effectLst/>
                <a:latin typeface="Dosis" pitchFamily="2" charset="0"/>
              </a:rPr>
              <a:t> </a:t>
            </a:r>
            <a:r>
              <a:rPr lang="en-ID" sz="1400" b="0" dirty="0" err="1">
                <a:solidFill>
                  <a:schemeClr val="tx1"/>
                </a:solidFill>
                <a:effectLst/>
                <a:latin typeface="Dosis" pitchFamily="2" charset="0"/>
              </a:rPr>
              <a:t>fitur</a:t>
            </a:r>
            <a:r>
              <a:rPr lang="en-ID" sz="1400" b="0" dirty="0">
                <a:solidFill>
                  <a:schemeClr val="tx1"/>
                </a:solidFill>
                <a:effectLst/>
                <a:latin typeface="Dosis" pitchFamily="2" charset="0"/>
              </a:rPr>
              <a:t> `Daily Internet Usage`, `Daily Time Spent on Site`, `Age`, dan `Area Income` </a:t>
            </a:r>
            <a:r>
              <a:rPr lang="en-ID" sz="1400" b="0" dirty="0" err="1">
                <a:solidFill>
                  <a:schemeClr val="tx1"/>
                </a:solidFill>
                <a:effectLst/>
                <a:latin typeface="Dosis" pitchFamily="2" charset="0"/>
              </a:rPr>
              <a:t>memiliki</a:t>
            </a:r>
            <a:r>
              <a:rPr lang="en-ID" sz="1400" b="0" dirty="0">
                <a:solidFill>
                  <a:schemeClr val="tx1"/>
                </a:solidFill>
                <a:effectLst/>
                <a:latin typeface="Dosis" pitchFamily="2" charset="0"/>
              </a:rPr>
              <a:t> score yang </a:t>
            </a:r>
            <a:r>
              <a:rPr lang="en-ID" sz="1400" b="0" dirty="0" err="1">
                <a:solidFill>
                  <a:schemeClr val="tx1"/>
                </a:solidFill>
                <a:effectLst/>
                <a:latin typeface="Dosis" pitchFamily="2" charset="0"/>
              </a:rPr>
              <a:t>besar</a:t>
            </a:r>
            <a:r>
              <a:rPr lang="en-ID" sz="1400" b="0" dirty="0">
                <a:solidFill>
                  <a:schemeClr val="tx1"/>
                </a:solidFill>
                <a:effectLst/>
                <a:latin typeface="Dosis" pitchFamily="2" charset="0"/>
              </a:rPr>
              <a:t> </a:t>
            </a:r>
            <a:r>
              <a:rPr lang="en-ID" sz="1400" b="0" dirty="0" err="1">
                <a:solidFill>
                  <a:schemeClr val="tx1"/>
                </a:solidFill>
                <a:effectLst/>
                <a:latin typeface="Dosis" pitchFamily="2" charset="0"/>
              </a:rPr>
              <a:t>dibandingkan</a:t>
            </a:r>
            <a:r>
              <a:rPr lang="en-ID" sz="1400" b="0" dirty="0">
                <a:solidFill>
                  <a:schemeClr val="tx1"/>
                </a:solidFill>
                <a:effectLst/>
                <a:latin typeface="Dosis" pitchFamily="2" charset="0"/>
              </a:rPr>
              <a:t> </a:t>
            </a:r>
            <a:r>
              <a:rPr lang="en-ID" sz="1400" b="0" dirty="0" err="1">
                <a:solidFill>
                  <a:schemeClr val="tx1"/>
                </a:solidFill>
                <a:effectLst/>
                <a:latin typeface="Dosis" pitchFamily="2" charset="0"/>
              </a:rPr>
              <a:t>fitur</a:t>
            </a:r>
            <a:r>
              <a:rPr lang="en-ID" sz="1400" b="0" dirty="0">
                <a:solidFill>
                  <a:schemeClr val="tx1"/>
                </a:solidFill>
                <a:effectLst/>
                <a:latin typeface="Dosis" pitchFamily="2" charset="0"/>
              </a:rPr>
              <a:t> </a:t>
            </a:r>
            <a:r>
              <a:rPr lang="en-ID" sz="1400" b="0" dirty="0" err="1">
                <a:solidFill>
                  <a:schemeClr val="tx1"/>
                </a:solidFill>
                <a:effectLst/>
                <a:latin typeface="Dosis" pitchFamily="2" charset="0"/>
              </a:rPr>
              <a:t>lainnya</a:t>
            </a:r>
            <a:r>
              <a:rPr lang="en-ID" sz="1400" b="0" dirty="0">
                <a:solidFill>
                  <a:schemeClr val="tx1"/>
                </a:solidFill>
                <a:effectLst/>
                <a:latin typeface="Dosis" pitchFamily="2" charset="0"/>
              </a:rPr>
              <a:t>.</a:t>
            </a:r>
          </a:p>
        </p:txBody>
      </p:sp>
      <p:pic>
        <p:nvPicPr>
          <p:cNvPr id="5" name="Picture 4">
            <a:extLst>
              <a:ext uri="{FF2B5EF4-FFF2-40B4-BE49-F238E27FC236}">
                <a16:creationId xmlns:a16="http://schemas.microsoft.com/office/drawing/2014/main" id="{53E6946C-2B3C-F355-0775-E64EC412B779}"/>
              </a:ext>
            </a:extLst>
          </p:cNvPr>
          <p:cNvPicPr>
            <a:picLocks noChangeAspect="1"/>
          </p:cNvPicPr>
          <p:nvPr/>
        </p:nvPicPr>
        <p:blipFill>
          <a:blip r:embed="rId3"/>
          <a:stretch>
            <a:fillRect/>
          </a:stretch>
        </p:blipFill>
        <p:spPr>
          <a:xfrm>
            <a:off x="158046" y="870872"/>
            <a:ext cx="4059659" cy="4171539"/>
          </a:xfrm>
          <a:prstGeom prst="rect">
            <a:avLst/>
          </a:prstGeom>
        </p:spPr>
      </p:pic>
      <p:sp>
        <p:nvSpPr>
          <p:cNvPr id="9" name="Google Shape;115;p27">
            <a:extLst>
              <a:ext uri="{FF2B5EF4-FFF2-40B4-BE49-F238E27FC236}">
                <a16:creationId xmlns:a16="http://schemas.microsoft.com/office/drawing/2014/main" id="{C868261C-A690-8608-2151-33AF90EE6265}"/>
              </a:ext>
            </a:extLst>
          </p:cNvPr>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dirty="0">
                <a:solidFill>
                  <a:srgbClr val="000000"/>
                </a:solidFill>
              </a:rPr>
              <a:t>Untuk selengkapnya, dapat melihat jupyter notebook </a:t>
            </a:r>
            <a:r>
              <a:rPr lang="en" sz="1100" dirty="0">
                <a:hlinkClick r:id="rId4"/>
              </a:rPr>
              <a:t>disini</a:t>
            </a:r>
            <a:endParaRPr sz="1100" dirty="0">
              <a:solidFill>
                <a:srgbClr val="000000"/>
              </a:solidFill>
            </a:endParaRPr>
          </a:p>
        </p:txBody>
      </p:sp>
    </p:spTree>
    <p:extLst>
      <p:ext uri="{BB962C8B-B14F-4D97-AF65-F5344CB8AC3E}">
        <p14:creationId xmlns:p14="http://schemas.microsoft.com/office/powerpoint/2010/main" val="18936550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0" y="37175"/>
            <a:ext cx="8180700" cy="52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1798" b="1">
                <a:latin typeface="Roboto"/>
                <a:ea typeface="Roboto"/>
                <a:cs typeface="Roboto"/>
                <a:sym typeface="Roboto"/>
              </a:rPr>
              <a:t>Data Cleaning &amp; Preprocessing</a:t>
            </a:r>
            <a:endParaRPr sz="1798">
              <a:solidFill>
                <a:schemeClr val="lt1"/>
              </a:solidFill>
              <a:latin typeface="Roboto"/>
              <a:ea typeface="Roboto"/>
              <a:cs typeface="Roboto"/>
              <a:sym typeface="Roboto"/>
            </a:endParaRPr>
          </a:p>
        </p:txBody>
      </p:sp>
      <p:sp>
        <p:nvSpPr>
          <p:cNvPr id="4" name="TextBox 3">
            <a:extLst>
              <a:ext uri="{FF2B5EF4-FFF2-40B4-BE49-F238E27FC236}">
                <a16:creationId xmlns:a16="http://schemas.microsoft.com/office/drawing/2014/main" id="{18E9E31B-9A4F-320F-DD90-3B8A0BF1649C}"/>
              </a:ext>
            </a:extLst>
          </p:cNvPr>
          <p:cNvSpPr txBox="1"/>
          <p:nvPr/>
        </p:nvSpPr>
        <p:spPr>
          <a:xfrm>
            <a:off x="43187" y="789695"/>
            <a:ext cx="4572000" cy="338554"/>
          </a:xfrm>
          <a:prstGeom prst="rect">
            <a:avLst/>
          </a:prstGeom>
          <a:noFill/>
        </p:spPr>
        <p:txBody>
          <a:bodyPr wrap="square">
            <a:spAutoFit/>
          </a:bodyPr>
          <a:lstStyle/>
          <a:p>
            <a:pPr marL="285750" lvl="0" indent="-285750" algn="just" rtl="0">
              <a:spcBef>
                <a:spcPts val="0"/>
              </a:spcBef>
              <a:spcAft>
                <a:spcPts val="0"/>
              </a:spcAft>
              <a:buFont typeface="Wingdings" panose="05000000000000000000" pitchFamily="2" charset="2"/>
              <a:buChar char="q"/>
            </a:pPr>
            <a:r>
              <a:rPr lang="en-US" sz="1600" b="1" dirty="0">
                <a:solidFill>
                  <a:schemeClr val="dk1"/>
                </a:solidFill>
                <a:latin typeface="Dosis"/>
                <a:ea typeface="Dosis"/>
                <a:cs typeface="Dosis"/>
                <a:sym typeface="Dosis"/>
              </a:rPr>
              <a:t>Feature Target</a:t>
            </a:r>
          </a:p>
        </p:txBody>
      </p:sp>
      <p:sp>
        <p:nvSpPr>
          <p:cNvPr id="5" name="Google Shape;108;p26">
            <a:extLst>
              <a:ext uri="{FF2B5EF4-FFF2-40B4-BE49-F238E27FC236}">
                <a16:creationId xmlns:a16="http://schemas.microsoft.com/office/drawing/2014/main" id="{630498D6-4569-243E-3843-F8B560F3E63F}"/>
              </a:ext>
            </a:extLst>
          </p:cNvPr>
          <p:cNvSpPr txBox="1">
            <a:spLocks/>
          </p:cNvSpPr>
          <p:nvPr/>
        </p:nvSpPr>
        <p:spPr>
          <a:xfrm>
            <a:off x="229452" y="1045615"/>
            <a:ext cx="3673311" cy="129849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lgn="just">
              <a:buNone/>
            </a:pPr>
            <a:r>
              <a:rPr lang="en-ID" sz="1400" b="0" dirty="0">
                <a:solidFill>
                  <a:schemeClr val="tx1"/>
                </a:solidFill>
                <a:effectLst/>
                <a:latin typeface="Dosis" pitchFamily="2" charset="0"/>
              </a:rPr>
              <a:t>Fitur target pada machine learning </a:t>
            </a:r>
            <a:r>
              <a:rPr lang="en-ID" sz="1400" b="0" dirty="0" err="1">
                <a:solidFill>
                  <a:schemeClr val="tx1"/>
                </a:solidFill>
                <a:effectLst/>
                <a:latin typeface="Dosis" pitchFamily="2" charset="0"/>
              </a:rPr>
              <a:t>ini</a:t>
            </a:r>
            <a:r>
              <a:rPr lang="en-ID" sz="1400" b="0" dirty="0">
                <a:solidFill>
                  <a:schemeClr val="tx1"/>
                </a:solidFill>
                <a:effectLst/>
                <a:latin typeface="Dosis" pitchFamily="2" charset="0"/>
              </a:rPr>
              <a:t> </a:t>
            </a:r>
            <a:r>
              <a:rPr lang="en-ID" sz="1400" b="0" dirty="0" err="1">
                <a:solidFill>
                  <a:schemeClr val="tx1"/>
                </a:solidFill>
                <a:effectLst/>
                <a:latin typeface="Dosis" pitchFamily="2" charset="0"/>
              </a:rPr>
              <a:t>adalah</a:t>
            </a:r>
            <a:r>
              <a:rPr lang="en-ID" sz="1400" b="0" dirty="0">
                <a:solidFill>
                  <a:schemeClr val="tx1"/>
                </a:solidFill>
                <a:effectLst/>
                <a:latin typeface="Dosis" pitchFamily="2" charset="0"/>
              </a:rPr>
              <a:t> `Clicked on Ad` yang </a:t>
            </a:r>
            <a:r>
              <a:rPr lang="en-ID" sz="1400" b="0" dirty="0" err="1">
                <a:solidFill>
                  <a:schemeClr val="tx1"/>
                </a:solidFill>
                <a:effectLst/>
                <a:latin typeface="Dosis" pitchFamily="2" charset="0"/>
              </a:rPr>
              <a:t>menandakan</a:t>
            </a:r>
            <a:r>
              <a:rPr lang="en-ID" sz="1400" b="0" dirty="0">
                <a:solidFill>
                  <a:schemeClr val="tx1"/>
                </a:solidFill>
                <a:effectLst/>
                <a:latin typeface="Dosis" pitchFamily="2" charset="0"/>
              </a:rPr>
              <a:t> </a:t>
            </a:r>
            <a:r>
              <a:rPr lang="en-ID" sz="1400" b="0" dirty="0" err="1">
                <a:solidFill>
                  <a:schemeClr val="tx1"/>
                </a:solidFill>
                <a:effectLst/>
                <a:latin typeface="Dosis" pitchFamily="2" charset="0"/>
              </a:rPr>
              <a:t>apakah</a:t>
            </a:r>
            <a:r>
              <a:rPr lang="en-ID" sz="1400" b="0" dirty="0">
                <a:solidFill>
                  <a:schemeClr val="tx1"/>
                </a:solidFill>
                <a:effectLst/>
                <a:latin typeface="Dosis" pitchFamily="2" charset="0"/>
              </a:rPr>
              <a:t> customer </a:t>
            </a:r>
            <a:r>
              <a:rPr lang="en-ID" sz="1400" b="0" dirty="0" err="1">
                <a:solidFill>
                  <a:schemeClr val="tx1"/>
                </a:solidFill>
                <a:effectLst/>
                <a:latin typeface="Dosis" pitchFamily="2" charset="0"/>
              </a:rPr>
              <a:t>mengklik</a:t>
            </a:r>
            <a:r>
              <a:rPr lang="en-ID" sz="1400" b="0" dirty="0">
                <a:solidFill>
                  <a:schemeClr val="tx1"/>
                </a:solidFill>
                <a:effectLst/>
                <a:latin typeface="Dosis" pitchFamily="2" charset="0"/>
              </a:rPr>
              <a:t> </a:t>
            </a:r>
            <a:r>
              <a:rPr lang="en-ID" sz="1400" b="0" dirty="0" err="1">
                <a:solidFill>
                  <a:schemeClr val="tx1"/>
                </a:solidFill>
                <a:effectLst/>
                <a:latin typeface="Dosis" pitchFamily="2" charset="0"/>
              </a:rPr>
              <a:t>iklan</a:t>
            </a:r>
            <a:r>
              <a:rPr lang="en-ID" sz="1400" b="0" dirty="0">
                <a:solidFill>
                  <a:schemeClr val="tx1"/>
                </a:solidFill>
                <a:effectLst/>
                <a:latin typeface="Dosis" pitchFamily="2" charset="0"/>
              </a:rPr>
              <a:t> </a:t>
            </a:r>
            <a:r>
              <a:rPr lang="en-ID" sz="1400" b="0" dirty="0" err="1">
                <a:solidFill>
                  <a:schemeClr val="tx1"/>
                </a:solidFill>
                <a:effectLst/>
                <a:latin typeface="Dosis" pitchFamily="2" charset="0"/>
              </a:rPr>
              <a:t>atau</a:t>
            </a:r>
            <a:r>
              <a:rPr lang="en-ID" sz="1400" b="0" dirty="0">
                <a:solidFill>
                  <a:schemeClr val="tx1"/>
                </a:solidFill>
                <a:effectLst/>
                <a:latin typeface="Dosis" pitchFamily="2" charset="0"/>
              </a:rPr>
              <a:t> </a:t>
            </a:r>
            <a:r>
              <a:rPr lang="en-ID" sz="1400" b="0" dirty="0" err="1">
                <a:solidFill>
                  <a:schemeClr val="tx1"/>
                </a:solidFill>
                <a:effectLst/>
                <a:latin typeface="Dosis" pitchFamily="2" charset="0"/>
              </a:rPr>
              <a:t>tidak</a:t>
            </a:r>
            <a:r>
              <a:rPr lang="en-ID" sz="1400" b="0" dirty="0">
                <a:solidFill>
                  <a:schemeClr val="tx1"/>
                </a:solidFill>
                <a:effectLst/>
                <a:latin typeface="Dosis" pitchFamily="2" charset="0"/>
              </a:rPr>
              <a:t>. Karena </a:t>
            </a:r>
            <a:r>
              <a:rPr lang="en-ID" sz="1400" b="0" dirty="0" err="1">
                <a:solidFill>
                  <a:schemeClr val="tx1"/>
                </a:solidFill>
                <a:effectLst/>
                <a:latin typeface="Dosis" pitchFamily="2" charset="0"/>
              </a:rPr>
              <a:t>nilai</a:t>
            </a:r>
            <a:r>
              <a:rPr lang="en-ID" sz="1400" b="0" dirty="0">
                <a:solidFill>
                  <a:schemeClr val="tx1"/>
                </a:solidFill>
                <a:effectLst/>
                <a:latin typeface="Dosis" pitchFamily="2" charset="0"/>
              </a:rPr>
              <a:t> </a:t>
            </a:r>
            <a:r>
              <a:rPr lang="en-ID" sz="1400" b="0" dirty="0" err="1">
                <a:solidFill>
                  <a:schemeClr val="tx1"/>
                </a:solidFill>
                <a:effectLst/>
                <a:latin typeface="Dosis" pitchFamily="2" charset="0"/>
              </a:rPr>
              <a:t>dari</a:t>
            </a:r>
            <a:r>
              <a:rPr lang="en-ID" sz="1400" b="0" dirty="0">
                <a:solidFill>
                  <a:schemeClr val="tx1"/>
                </a:solidFill>
                <a:effectLst/>
                <a:latin typeface="Dosis" pitchFamily="2" charset="0"/>
              </a:rPr>
              <a:t> </a:t>
            </a:r>
            <a:r>
              <a:rPr lang="en-ID" sz="1400" b="0" dirty="0" err="1">
                <a:solidFill>
                  <a:schemeClr val="tx1"/>
                </a:solidFill>
                <a:effectLst/>
                <a:latin typeface="Dosis" pitchFamily="2" charset="0"/>
              </a:rPr>
              <a:t>fitur</a:t>
            </a:r>
            <a:r>
              <a:rPr lang="en-ID" sz="1400" b="0" dirty="0">
                <a:solidFill>
                  <a:schemeClr val="tx1"/>
                </a:solidFill>
                <a:effectLst/>
                <a:latin typeface="Dosis" pitchFamily="2" charset="0"/>
              </a:rPr>
              <a:t> </a:t>
            </a:r>
            <a:r>
              <a:rPr lang="en-ID" sz="1400" b="0" dirty="0" err="1">
                <a:solidFill>
                  <a:schemeClr val="tx1"/>
                </a:solidFill>
                <a:effectLst/>
                <a:latin typeface="Dosis" pitchFamily="2" charset="0"/>
              </a:rPr>
              <a:t>ini</a:t>
            </a:r>
            <a:r>
              <a:rPr lang="en-ID" sz="1400" b="0" dirty="0">
                <a:solidFill>
                  <a:schemeClr val="tx1"/>
                </a:solidFill>
                <a:effectLst/>
                <a:latin typeface="Dosis" pitchFamily="2" charset="0"/>
              </a:rPr>
              <a:t> </a:t>
            </a:r>
            <a:r>
              <a:rPr lang="en-ID" sz="1400" b="0" dirty="0" err="1">
                <a:solidFill>
                  <a:schemeClr val="tx1"/>
                </a:solidFill>
                <a:effectLst/>
                <a:latin typeface="Dosis" pitchFamily="2" charset="0"/>
              </a:rPr>
              <a:t>adalah</a:t>
            </a:r>
            <a:r>
              <a:rPr lang="en-ID" sz="1400" b="0" dirty="0">
                <a:solidFill>
                  <a:schemeClr val="tx1"/>
                </a:solidFill>
                <a:effectLst/>
                <a:latin typeface="Dosis" pitchFamily="2" charset="0"/>
              </a:rPr>
              <a:t> 'Yes' dan 'No' </a:t>
            </a:r>
            <a:r>
              <a:rPr lang="en-ID" sz="1400" b="0" dirty="0" err="1">
                <a:solidFill>
                  <a:schemeClr val="tx1"/>
                </a:solidFill>
                <a:effectLst/>
                <a:latin typeface="Dosis" pitchFamily="2" charset="0"/>
              </a:rPr>
              <a:t>maka</a:t>
            </a:r>
            <a:r>
              <a:rPr lang="en-ID" sz="1400" b="0" dirty="0">
                <a:solidFill>
                  <a:schemeClr val="tx1"/>
                </a:solidFill>
                <a:effectLst/>
                <a:latin typeface="Dosis" pitchFamily="2" charset="0"/>
              </a:rPr>
              <a:t> </a:t>
            </a:r>
            <a:r>
              <a:rPr lang="en-ID" sz="1400" b="0" dirty="0" err="1">
                <a:solidFill>
                  <a:schemeClr val="tx1"/>
                </a:solidFill>
                <a:effectLst/>
                <a:latin typeface="Dosis" pitchFamily="2" charset="0"/>
              </a:rPr>
              <a:t>kita</a:t>
            </a:r>
            <a:r>
              <a:rPr lang="en-ID" sz="1400" b="0" dirty="0">
                <a:solidFill>
                  <a:schemeClr val="tx1"/>
                </a:solidFill>
                <a:effectLst/>
                <a:latin typeface="Dosis" pitchFamily="2" charset="0"/>
              </a:rPr>
              <a:t> </a:t>
            </a:r>
            <a:r>
              <a:rPr lang="en-ID" sz="1400" b="0" dirty="0" err="1">
                <a:solidFill>
                  <a:schemeClr val="tx1"/>
                </a:solidFill>
                <a:effectLst/>
                <a:latin typeface="Dosis" pitchFamily="2" charset="0"/>
              </a:rPr>
              <a:t>akan</a:t>
            </a:r>
            <a:r>
              <a:rPr lang="en-ID" sz="1400" b="0" dirty="0">
                <a:solidFill>
                  <a:schemeClr val="tx1"/>
                </a:solidFill>
                <a:effectLst/>
                <a:latin typeface="Dosis" pitchFamily="2" charset="0"/>
              </a:rPr>
              <a:t> </a:t>
            </a:r>
            <a:r>
              <a:rPr lang="en-ID" sz="1400" b="0" dirty="0" err="1">
                <a:solidFill>
                  <a:schemeClr val="tx1"/>
                </a:solidFill>
                <a:effectLst/>
                <a:latin typeface="Dosis" pitchFamily="2" charset="0"/>
              </a:rPr>
              <a:t>menggantinya</a:t>
            </a:r>
            <a:r>
              <a:rPr lang="en-ID" sz="1400" b="0" dirty="0">
                <a:solidFill>
                  <a:schemeClr val="tx1"/>
                </a:solidFill>
                <a:effectLst/>
                <a:latin typeface="Dosis" pitchFamily="2" charset="0"/>
              </a:rPr>
              <a:t> </a:t>
            </a:r>
            <a:r>
              <a:rPr lang="en-ID" sz="1400" b="0" dirty="0" err="1">
                <a:solidFill>
                  <a:schemeClr val="tx1"/>
                </a:solidFill>
                <a:effectLst/>
                <a:latin typeface="Dosis" pitchFamily="2" charset="0"/>
              </a:rPr>
              <a:t>dengan</a:t>
            </a:r>
            <a:r>
              <a:rPr lang="en-ID" sz="1400" b="0" dirty="0">
                <a:solidFill>
                  <a:schemeClr val="tx1"/>
                </a:solidFill>
                <a:effectLst/>
                <a:latin typeface="Dosis" pitchFamily="2" charset="0"/>
              </a:rPr>
              <a:t> </a:t>
            </a:r>
            <a:r>
              <a:rPr lang="en-ID" sz="1400" b="0" dirty="0" err="1">
                <a:solidFill>
                  <a:schemeClr val="tx1"/>
                </a:solidFill>
                <a:effectLst/>
                <a:latin typeface="Dosis" pitchFamily="2" charset="0"/>
              </a:rPr>
              <a:t>nilai</a:t>
            </a:r>
            <a:r>
              <a:rPr lang="en-ID" sz="1400" b="0" dirty="0">
                <a:solidFill>
                  <a:schemeClr val="tx1"/>
                </a:solidFill>
                <a:effectLst/>
                <a:latin typeface="Dosis" pitchFamily="2" charset="0"/>
              </a:rPr>
              <a:t> 1 dan 0 </a:t>
            </a:r>
            <a:r>
              <a:rPr lang="en-ID" sz="1400" b="0" dirty="0" err="1">
                <a:solidFill>
                  <a:schemeClr val="tx1"/>
                </a:solidFill>
                <a:effectLst/>
                <a:latin typeface="Dosis" pitchFamily="2" charset="0"/>
              </a:rPr>
              <a:t>dengan</a:t>
            </a:r>
            <a:r>
              <a:rPr lang="en-ID" sz="1400" b="0" dirty="0">
                <a:solidFill>
                  <a:schemeClr val="tx1"/>
                </a:solidFill>
                <a:effectLst/>
                <a:latin typeface="Dosis" pitchFamily="2" charset="0"/>
              </a:rPr>
              <a:t> </a:t>
            </a:r>
            <a:r>
              <a:rPr lang="en-ID" sz="1400" b="0" dirty="0" err="1">
                <a:solidFill>
                  <a:schemeClr val="tx1"/>
                </a:solidFill>
                <a:effectLst/>
                <a:latin typeface="Dosis" pitchFamily="2" charset="0"/>
              </a:rPr>
              <a:t>nama</a:t>
            </a:r>
            <a:r>
              <a:rPr lang="en-ID" sz="1400" b="0" dirty="0">
                <a:solidFill>
                  <a:schemeClr val="tx1"/>
                </a:solidFill>
                <a:effectLst/>
                <a:latin typeface="Dosis" pitchFamily="2" charset="0"/>
              </a:rPr>
              <a:t> `Target`.</a:t>
            </a:r>
          </a:p>
        </p:txBody>
      </p:sp>
      <p:sp>
        <p:nvSpPr>
          <p:cNvPr id="6" name="TextBox 5">
            <a:extLst>
              <a:ext uri="{FF2B5EF4-FFF2-40B4-BE49-F238E27FC236}">
                <a16:creationId xmlns:a16="http://schemas.microsoft.com/office/drawing/2014/main" id="{8B3C4422-8839-A49F-004A-FF0A308AF7D0}"/>
              </a:ext>
            </a:extLst>
          </p:cNvPr>
          <p:cNvSpPr txBox="1"/>
          <p:nvPr/>
        </p:nvSpPr>
        <p:spPr>
          <a:xfrm>
            <a:off x="43187" y="2540204"/>
            <a:ext cx="4572000" cy="338554"/>
          </a:xfrm>
          <a:prstGeom prst="rect">
            <a:avLst/>
          </a:prstGeom>
          <a:noFill/>
        </p:spPr>
        <p:txBody>
          <a:bodyPr wrap="square">
            <a:spAutoFit/>
          </a:bodyPr>
          <a:lstStyle/>
          <a:p>
            <a:pPr marL="285750" lvl="0" indent="-285750" algn="just" rtl="0">
              <a:spcBef>
                <a:spcPts val="0"/>
              </a:spcBef>
              <a:spcAft>
                <a:spcPts val="0"/>
              </a:spcAft>
              <a:buFont typeface="Wingdings" panose="05000000000000000000" pitchFamily="2" charset="2"/>
              <a:buChar char="q"/>
            </a:pPr>
            <a:r>
              <a:rPr lang="en-US" sz="1600" b="1" dirty="0">
                <a:solidFill>
                  <a:schemeClr val="dk1"/>
                </a:solidFill>
                <a:latin typeface="Dosis"/>
                <a:ea typeface="Dosis"/>
                <a:cs typeface="Dosis"/>
                <a:sym typeface="Dosis"/>
              </a:rPr>
              <a:t>Handle Missing Values</a:t>
            </a:r>
          </a:p>
        </p:txBody>
      </p:sp>
      <p:sp>
        <p:nvSpPr>
          <p:cNvPr id="7" name="Google Shape;108;p26">
            <a:extLst>
              <a:ext uri="{FF2B5EF4-FFF2-40B4-BE49-F238E27FC236}">
                <a16:creationId xmlns:a16="http://schemas.microsoft.com/office/drawing/2014/main" id="{7705E0DC-57E6-9448-DF77-807514BAE06A}"/>
              </a:ext>
            </a:extLst>
          </p:cNvPr>
          <p:cNvSpPr txBox="1">
            <a:spLocks/>
          </p:cNvSpPr>
          <p:nvPr/>
        </p:nvSpPr>
        <p:spPr>
          <a:xfrm>
            <a:off x="229453" y="2813223"/>
            <a:ext cx="3605576" cy="196502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algn="just"/>
            <a:r>
              <a:rPr lang="en-ID" sz="1400" b="0" dirty="0">
                <a:solidFill>
                  <a:schemeClr val="tx1"/>
                </a:solidFill>
                <a:effectLst/>
                <a:latin typeface="Dosis" pitchFamily="2" charset="0"/>
              </a:rPr>
              <a:t>Kolom `Daily Time Spent on Site` </a:t>
            </a:r>
            <a:r>
              <a:rPr lang="en-ID" sz="1400" b="0" dirty="0" err="1">
                <a:solidFill>
                  <a:schemeClr val="tx1"/>
                </a:solidFill>
                <a:effectLst/>
                <a:latin typeface="Dosis" pitchFamily="2" charset="0"/>
              </a:rPr>
              <a:t>akan</a:t>
            </a:r>
            <a:r>
              <a:rPr lang="en-ID" sz="1400" b="0" dirty="0">
                <a:solidFill>
                  <a:schemeClr val="tx1"/>
                </a:solidFill>
                <a:effectLst/>
                <a:latin typeface="Dosis" pitchFamily="2" charset="0"/>
              </a:rPr>
              <a:t> </a:t>
            </a:r>
            <a:r>
              <a:rPr lang="en-ID" sz="1400" b="0" dirty="0" err="1">
                <a:solidFill>
                  <a:schemeClr val="tx1"/>
                </a:solidFill>
                <a:effectLst/>
                <a:latin typeface="Dosis" pitchFamily="2" charset="0"/>
              </a:rPr>
              <a:t>diisi</a:t>
            </a:r>
            <a:r>
              <a:rPr lang="en-ID" sz="1400" b="0" dirty="0">
                <a:solidFill>
                  <a:schemeClr val="tx1"/>
                </a:solidFill>
                <a:effectLst/>
                <a:latin typeface="Dosis" pitchFamily="2" charset="0"/>
              </a:rPr>
              <a:t> </a:t>
            </a:r>
            <a:r>
              <a:rPr lang="en-ID" sz="1400" b="0" dirty="0" err="1">
                <a:solidFill>
                  <a:schemeClr val="tx1"/>
                </a:solidFill>
                <a:effectLst/>
                <a:latin typeface="Dosis" pitchFamily="2" charset="0"/>
              </a:rPr>
              <a:t>dengan</a:t>
            </a:r>
            <a:r>
              <a:rPr lang="en-ID" sz="1400" b="0" dirty="0">
                <a:solidFill>
                  <a:schemeClr val="tx1"/>
                </a:solidFill>
                <a:effectLst/>
                <a:latin typeface="Dosis" pitchFamily="2" charset="0"/>
              </a:rPr>
              <a:t> </a:t>
            </a:r>
            <a:r>
              <a:rPr lang="en-ID" sz="1400" b="0" dirty="0" err="1">
                <a:solidFill>
                  <a:schemeClr val="tx1"/>
                </a:solidFill>
                <a:effectLst/>
                <a:latin typeface="Dosis" pitchFamily="2" charset="0"/>
              </a:rPr>
              <a:t>nilai</a:t>
            </a:r>
            <a:r>
              <a:rPr lang="en-ID" sz="1400" b="0" dirty="0">
                <a:solidFill>
                  <a:schemeClr val="tx1"/>
                </a:solidFill>
                <a:effectLst/>
                <a:latin typeface="Dosis" pitchFamily="2" charset="0"/>
              </a:rPr>
              <a:t> rata-rata </a:t>
            </a:r>
            <a:r>
              <a:rPr lang="en-ID" sz="1400" b="0" dirty="0" err="1">
                <a:solidFill>
                  <a:schemeClr val="tx1"/>
                </a:solidFill>
                <a:effectLst/>
                <a:latin typeface="Dosis" pitchFamily="2" charset="0"/>
              </a:rPr>
              <a:t>karena</a:t>
            </a:r>
            <a:r>
              <a:rPr lang="en-ID" sz="1400" b="0" dirty="0">
                <a:solidFill>
                  <a:schemeClr val="tx1"/>
                </a:solidFill>
                <a:effectLst/>
                <a:latin typeface="Dosis" pitchFamily="2" charset="0"/>
              </a:rPr>
              <a:t> </a:t>
            </a:r>
            <a:r>
              <a:rPr lang="en-ID" sz="1400" b="0" dirty="0" err="1">
                <a:solidFill>
                  <a:schemeClr val="tx1"/>
                </a:solidFill>
                <a:effectLst/>
                <a:latin typeface="Dosis" pitchFamily="2" charset="0"/>
              </a:rPr>
              <a:t>simetri</a:t>
            </a:r>
            <a:r>
              <a:rPr lang="en-ID" sz="1400" b="0" dirty="0">
                <a:solidFill>
                  <a:schemeClr val="tx1"/>
                </a:solidFill>
                <a:effectLst/>
                <a:latin typeface="Dosis" pitchFamily="2" charset="0"/>
              </a:rPr>
              <a:t> skew</a:t>
            </a:r>
          </a:p>
          <a:p>
            <a:pPr algn="just"/>
            <a:r>
              <a:rPr lang="en-ID" sz="1400" b="0" dirty="0">
                <a:solidFill>
                  <a:schemeClr val="tx1"/>
                </a:solidFill>
                <a:effectLst/>
                <a:latin typeface="Dosis" pitchFamily="2" charset="0"/>
              </a:rPr>
              <a:t>Kolom `Area Income` </a:t>
            </a:r>
            <a:r>
              <a:rPr lang="en-ID" sz="1400" b="0" dirty="0" err="1">
                <a:solidFill>
                  <a:schemeClr val="tx1"/>
                </a:solidFill>
                <a:effectLst/>
                <a:latin typeface="Dosis" pitchFamily="2" charset="0"/>
              </a:rPr>
              <a:t>akan</a:t>
            </a:r>
            <a:r>
              <a:rPr lang="en-ID" sz="1400" b="0" dirty="0">
                <a:solidFill>
                  <a:schemeClr val="tx1"/>
                </a:solidFill>
                <a:effectLst/>
                <a:latin typeface="Dosis" pitchFamily="2" charset="0"/>
              </a:rPr>
              <a:t> </a:t>
            </a:r>
            <a:r>
              <a:rPr lang="en-ID" sz="1400" b="0" dirty="0" err="1">
                <a:solidFill>
                  <a:schemeClr val="tx1"/>
                </a:solidFill>
                <a:effectLst/>
                <a:latin typeface="Dosis" pitchFamily="2" charset="0"/>
              </a:rPr>
              <a:t>diisi</a:t>
            </a:r>
            <a:r>
              <a:rPr lang="en-ID" sz="1400" b="0" dirty="0">
                <a:solidFill>
                  <a:schemeClr val="tx1"/>
                </a:solidFill>
                <a:effectLst/>
                <a:latin typeface="Dosis" pitchFamily="2" charset="0"/>
              </a:rPr>
              <a:t> </a:t>
            </a:r>
            <a:r>
              <a:rPr lang="en-ID" sz="1400" b="0" dirty="0" err="1">
                <a:solidFill>
                  <a:schemeClr val="tx1"/>
                </a:solidFill>
                <a:effectLst/>
                <a:latin typeface="Dosis" pitchFamily="2" charset="0"/>
              </a:rPr>
              <a:t>dengan</a:t>
            </a:r>
            <a:r>
              <a:rPr lang="en-ID" sz="1400" b="0" dirty="0">
                <a:solidFill>
                  <a:schemeClr val="tx1"/>
                </a:solidFill>
                <a:effectLst/>
                <a:latin typeface="Dosis" pitchFamily="2" charset="0"/>
              </a:rPr>
              <a:t> median </a:t>
            </a:r>
            <a:r>
              <a:rPr lang="en-ID" sz="1400" b="0" dirty="0" err="1">
                <a:solidFill>
                  <a:schemeClr val="tx1"/>
                </a:solidFill>
                <a:effectLst/>
                <a:latin typeface="Dosis" pitchFamily="2" charset="0"/>
              </a:rPr>
              <a:t>karena</a:t>
            </a:r>
            <a:r>
              <a:rPr lang="en-ID" sz="1400" b="0" dirty="0">
                <a:solidFill>
                  <a:schemeClr val="tx1"/>
                </a:solidFill>
                <a:effectLst/>
                <a:latin typeface="Dosis" pitchFamily="2" charset="0"/>
              </a:rPr>
              <a:t> skew</a:t>
            </a:r>
          </a:p>
          <a:p>
            <a:pPr algn="just"/>
            <a:r>
              <a:rPr lang="en-ID" sz="1400" b="0" dirty="0">
                <a:solidFill>
                  <a:schemeClr val="tx1"/>
                </a:solidFill>
                <a:effectLst/>
                <a:latin typeface="Dosis" pitchFamily="2" charset="0"/>
              </a:rPr>
              <a:t>Kolom `Daily Internet Usage` </a:t>
            </a:r>
            <a:r>
              <a:rPr lang="en-ID" sz="1400" b="0" dirty="0" err="1">
                <a:solidFill>
                  <a:schemeClr val="tx1"/>
                </a:solidFill>
                <a:effectLst/>
                <a:latin typeface="Dosis" pitchFamily="2" charset="0"/>
              </a:rPr>
              <a:t>akan</a:t>
            </a:r>
            <a:r>
              <a:rPr lang="en-ID" sz="1400" b="0" dirty="0">
                <a:solidFill>
                  <a:schemeClr val="tx1"/>
                </a:solidFill>
                <a:effectLst/>
                <a:latin typeface="Dosis" pitchFamily="2" charset="0"/>
              </a:rPr>
              <a:t> </a:t>
            </a:r>
            <a:r>
              <a:rPr lang="en-ID" sz="1400" b="0" dirty="0" err="1">
                <a:solidFill>
                  <a:schemeClr val="tx1"/>
                </a:solidFill>
                <a:effectLst/>
                <a:latin typeface="Dosis" pitchFamily="2" charset="0"/>
              </a:rPr>
              <a:t>diisi</a:t>
            </a:r>
            <a:r>
              <a:rPr lang="en-ID" sz="1400" b="0" dirty="0">
                <a:solidFill>
                  <a:schemeClr val="tx1"/>
                </a:solidFill>
                <a:effectLst/>
                <a:latin typeface="Dosis" pitchFamily="2" charset="0"/>
              </a:rPr>
              <a:t> </a:t>
            </a:r>
            <a:r>
              <a:rPr lang="en-ID" sz="1400" b="0" dirty="0" err="1">
                <a:solidFill>
                  <a:schemeClr val="tx1"/>
                </a:solidFill>
                <a:effectLst/>
                <a:latin typeface="Dosis" pitchFamily="2" charset="0"/>
              </a:rPr>
              <a:t>engan</a:t>
            </a:r>
            <a:r>
              <a:rPr lang="en-ID" sz="1400" b="0" dirty="0">
                <a:solidFill>
                  <a:schemeClr val="tx1"/>
                </a:solidFill>
                <a:effectLst/>
                <a:latin typeface="Dosis" pitchFamily="2" charset="0"/>
              </a:rPr>
              <a:t> rata-rata </a:t>
            </a:r>
            <a:r>
              <a:rPr lang="en-ID" sz="1400" b="0" dirty="0" err="1">
                <a:solidFill>
                  <a:schemeClr val="tx1"/>
                </a:solidFill>
                <a:effectLst/>
                <a:latin typeface="Dosis" pitchFamily="2" charset="0"/>
              </a:rPr>
              <a:t>karena</a:t>
            </a:r>
            <a:r>
              <a:rPr lang="en-ID" sz="1400" b="0" dirty="0">
                <a:solidFill>
                  <a:schemeClr val="tx1"/>
                </a:solidFill>
                <a:effectLst/>
                <a:latin typeface="Dosis" pitchFamily="2" charset="0"/>
              </a:rPr>
              <a:t> </a:t>
            </a:r>
            <a:r>
              <a:rPr lang="en-ID" sz="1400" b="0" dirty="0" err="1">
                <a:solidFill>
                  <a:schemeClr val="tx1"/>
                </a:solidFill>
                <a:effectLst/>
                <a:latin typeface="Dosis" pitchFamily="2" charset="0"/>
              </a:rPr>
              <a:t>simetri</a:t>
            </a:r>
            <a:r>
              <a:rPr lang="en-ID" sz="1400" b="0" dirty="0">
                <a:solidFill>
                  <a:schemeClr val="tx1"/>
                </a:solidFill>
                <a:effectLst/>
                <a:latin typeface="Dosis" pitchFamily="2" charset="0"/>
              </a:rPr>
              <a:t> skew</a:t>
            </a:r>
          </a:p>
          <a:p>
            <a:pPr algn="just"/>
            <a:r>
              <a:rPr lang="en-ID" sz="1400" b="0" dirty="0">
                <a:solidFill>
                  <a:schemeClr val="tx1"/>
                </a:solidFill>
                <a:effectLst/>
                <a:latin typeface="Dosis" pitchFamily="2" charset="0"/>
              </a:rPr>
              <a:t>Kolom `Gender` </a:t>
            </a:r>
            <a:r>
              <a:rPr lang="en-ID" sz="1400" b="0" dirty="0" err="1">
                <a:solidFill>
                  <a:schemeClr val="tx1"/>
                </a:solidFill>
                <a:effectLst/>
                <a:latin typeface="Dosis" pitchFamily="2" charset="0"/>
              </a:rPr>
              <a:t>akan</a:t>
            </a:r>
            <a:r>
              <a:rPr lang="en-ID" sz="1400" b="0" dirty="0">
                <a:solidFill>
                  <a:schemeClr val="tx1"/>
                </a:solidFill>
                <a:effectLst/>
                <a:latin typeface="Dosis" pitchFamily="2" charset="0"/>
              </a:rPr>
              <a:t> </a:t>
            </a:r>
            <a:r>
              <a:rPr lang="en-ID" sz="1400" b="0" dirty="0" err="1">
                <a:solidFill>
                  <a:schemeClr val="tx1"/>
                </a:solidFill>
                <a:effectLst/>
                <a:latin typeface="Dosis" pitchFamily="2" charset="0"/>
              </a:rPr>
              <a:t>diisi</a:t>
            </a:r>
            <a:r>
              <a:rPr lang="en-ID" sz="1400" b="0" dirty="0">
                <a:solidFill>
                  <a:schemeClr val="tx1"/>
                </a:solidFill>
                <a:effectLst/>
                <a:latin typeface="Dosis" pitchFamily="2" charset="0"/>
              </a:rPr>
              <a:t> </a:t>
            </a:r>
            <a:r>
              <a:rPr lang="en-ID" sz="1400" b="0" dirty="0" err="1">
                <a:solidFill>
                  <a:schemeClr val="tx1"/>
                </a:solidFill>
                <a:effectLst/>
                <a:latin typeface="Dosis" pitchFamily="2" charset="0"/>
              </a:rPr>
              <a:t>dengan</a:t>
            </a:r>
            <a:r>
              <a:rPr lang="en-ID" sz="1400" b="0" dirty="0">
                <a:solidFill>
                  <a:schemeClr val="tx1"/>
                </a:solidFill>
                <a:effectLst/>
                <a:latin typeface="Dosis" pitchFamily="2" charset="0"/>
              </a:rPr>
              <a:t> modus</a:t>
            </a:r>
          </a:p>
        </p:txBody>
      </p:sp>
      <p:sp>
        <p:nvSpPr>
          <p:cNvPr id="10" name="TextBox 9">
            <a:extLst>
              <a:ext uri="{FF2B5EF4-FFF2-40B4-BE49-F238E27FC236}">
                <a16:creationId xmlns:a16="http://schemas.microsoft.com/office/drawing/2014/main" id="{566BCBCC-7101-8623-57E8-FCF3413AFB24}"/>
              </a:ext>
            </a:extLst>
          </p:cNvPr>
          <p:cNvSpPr txBox="1"/>
          <p:nvPr/>
        </p:nvSpPr>
        <p:spPr>
          <a:xfrm>
            <a:off x="3927312" y="707061"/>
            <a:ext cx="4572000" cy="338554"/>
          </a:xfrm>
          <a:prstGeom prst="rect">
            <a:avLst/>
          </a:prstGeom>
          <a:noFill/>
        </p:spPr>
        <p:txBody>
          <a:bodyPr wrap="square">
            <a:spAutoFit/>
          </a:bodyPr>
          <a:lstStyle/>
          <a:p>
            <a:pPr marL="285750" lvl="0" indent="-285750" algn="just" rtl="0">
              <a:spcBef>
                <a:spcPts val="0"/>
              </a:spcBef>
              <a:spcAft>
                <a:spcPts val="0"/>
              </a:spcAft>
              <a:buFont typeface="Wingdings" panose="05000000000000000000" pitchFamily="2" charset="2"/>
              <a:buChar char="q"/>
            </a:pPr>
            <a:r>
              <a:rPr lang="en-US" sz="1600" b="1" dirty="0">
                <a:solidFill>
                  <a:schemeClr val="dk1"/>
                </a:solidFill>
                <a:latin typeface="Dosis"/>
                <a:ea typeface="Dosis"/>
                <a:cs typeface="Dosis"/>
                <a:sym typeface="Dosis"/>
              </a:rPr>
              <a:t>Feature Extraction (Date Time Data)</a:t>
            </a:r>
          </a:p>
        </p:txBody>
      </p:sp>
      <p:sp>
        <p:nvSpPr>
          <p:cNvPr id="11" name="Google Shape;108;p26">
            <a:extLst>
              <a:ext uri="{FF2B5EF4-FFF2-40B4-BE49-F238E27FC236}">
                <a16:creationId xmlns:a16="http://schemas.microsoft.com/office/drawing/2014/main" id="{13E2D209-4E3B-4870-A73E-D959F809FC34}"/>
              </a:ext>
            </a:extLst>
          </p:cNvPr>
          <p:cNvSpPr txBox="1">
            <a:spLocks/>
          </p:cNvSpPr>
          <p:nvPr/>
        </p:nvSpPr>
        <p:spPr>
          <a:xfrm>
            <a:off x="4113578" y="963310"/>
            <a:ext cx="4572000" cy="163273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lgn="just">
              <a:buNone/>
            </a:pPr>
            <a:r>
              <a:rPr lang="en-ID" sz="1400" b="0" dirty="0">
                <a:solidFill>
                  <a:schemeClr val="tx1"/>
                </a:solidFill>
                <a:effectLst/>
                <a:latin typeface="Dosis" pitchFamily="2" charset="0"/>
              </a:rPr>
              <a:t>Pada </a:t>
            </a:r>
            <a:r>
              <a:rPr lang="en-ID" sz="1400" b="0" dirty="0" err="1">
                <a:solidFill>
                  <a:schemeClr val="tx1"/>
                </a:solidFill>
                <a:effectLst/>
                <a:latin typeface="Dosis" pitchFamily="2" charset="0"/>
              </a:rPr>
              <a:t>tahap</a:t>
            </a:r>
            <a:r>
              <a:rPr lang="en-ID" sz="1400" b="0" dirty="0">
                <a:solidFill>
                  <a:schemeClr val="tx1"/>
                </a:solidFill>
                <a:effectLst/>
                <a:latin typeface="Dosis" pitchFamily="2" charset="0"/>
              </a:rPr>
              <a:t> </a:t>
            </a:r>
            <a:r>
              <a:rPr lang="en-ID" sz="1400" b="0" dirty="0" err="1">
                <a:solidFill>
                  <a:schemeClr val="tx1"/>
                </a:solidFill>
                <a:effectLst/>
                <a:latin typeface="Dosis" pitchFamily="2" charset="0"/>
              </a:rPr>
              <a:t>ini</a:t>
            </a:r>
            <a:r>
              <a:rPr lang="en-ID" sz="1400" b="0" dirty="0">
                <a:solidFill>
                  <a:schemeClr val="tx1"/>
                </a:solidFill>
                <a:effectLst/>
                <a:latin typeface="Dosis" pitchFamily="2" charset="0"/>
              </a:rPr>
              <a:t> </a:t>
            </a:r>
            <a:r>
              <a:rPr lang="en-ID" sz="1400" b="0" dirty="0" err="1">
                <a:solidFill>
                  <a:schemeClr val="tx1"/>
                </a:solidFill>
                <a:effectLst/>
                <a:latin typeface="Dosis" pitchFamily="2" charset="0"/>
              </a:rPr>
              <a:t>kita</a:t>
            </a:r>
            <a:r>
              <a:rPr lang="en-ID" sz="1400" b="0" dirty="0">
                <a:solidFill>
                  <a:schemeClr val="tx1"/>
                </a:solidFill>
                <a:effectLst/>
                <a:latin typeface="Dosis" pitchFamily="2" charset="0"/>
              </a:rPr>
              <a:t> </a:t>
            </a:r>
            <a:r>
              <a:rPr lang="en-ID" sz="1400" b="0" dirty="0" err="1">
                <a:solidFill>
                  <a:schemeClr val="tx1"/>
                </a:solidFill>
                <a:effectLst/>
                <a:latin typeface="Dosis" pitchFamily="2" charset="0"/>
              </a:rPr>
              <a:t>akan</a:t>
            </a:r>
            <a:r>
              <a:rPr lang="en-ID" sz="1400" b="0" dirty="0">
                <a:solidFill>
                  <a:schemeClr val="tx1"/>
                </a:solidFill>
                <a:effectLst/>
                <a:latin typeface="Dosis" pitchFamily="2" charset="0"/>
              </a:rPr>
              <a:t> </a:t>
            </a:r>
            <a:r>
              <a:rPr lang="en-ID" sz="1400" b="0" dirty="0" err="1">
                <a:solidFill>
                  <a:schemeClr val="tx1"/>
                </a:solidFill>
                <a:effectLst/>
                <a:latin typeface="Dosis" pitchFamily="2" charset="0"/>
              </a:rPr>
              <a:t>membuat</a:t>
            </a:r>
            <a:r>
              <a:rPr lang="en-ID" sz="1400" b="0" dirty="0">
                <a:solidFill>
                  <a:schemeClr val="tx1"/>
                </a:solidFill>
                <a:effectLst/>
                <a:latin typeface="Dosis" pitchFamily="2" charset="0"/>
              </a:rPr>
              <a:t> </a:t>
            </a:r>
            <a:r>
              <a:rPr lang="en-ID" sz="1400" b="0" dirty="0" err="1">
                <a:solidFill>
                  <a:schemeClr val="tx1"/>
                </a:solidFill>
                <a:effectLst/>
                <a:latin typeface="Dosis" pitchFamily="2" charset="0"/>
              </a:rPr>
              <a:t>kolom</a:t>
            </a:r>
            <a:r>
              <a:rPr lang="en-ID" sz="1400" b="0" dirty="0">
                <a:solidFill>
                  <a:schemeClr val="tx1"/>
                </a:solidFill>
                <a:effectLst/>
                <a:latin typeface="Dosis" pitchFamily="2" charset="0"/>
              </a:rPr>
              <a:t> </a:t>
            </a:r>
            <a:r>
              <a:rPr lang="en-ID" sz="1400" b="0" dirty="0" err="1">
                <a:solidFill>
                  <a:schemeClr val="tx1"/>
                </a:solidFill>
                <a:effectLst/>
                <a:latin typeface="Dosis" pitchFamily="2" charset="0"/>
              </a:rPr>
              <a:t>baru</a:t>
            </a:r>
            <a:r>
              <a:rPr lang="en-ID" sz="1400" b="0" dirty="0">
                <a:solidFill>
                  <a:schemeClr val="tx1"/>
                </a:solidFill>
                <a:effectLst/>
                <a:latin typeface="Dosis" pitchFamily="2" charset="0"/>
              </a:rPr>
              <a:t> </a:t>
            </a:r>
            <a:r>
              <a:rPr lang="en-ID" sz="1400" b="0" dirty="0" err="1">
                <a:solidFill>
                  <a:schemeClr val="tx1"/>
                </a:solidFill>
                <a:effectLst/>
                <a:latin typeface="Dosis" pitchFamily="2" charset="0"/>
              </a:rPr>
              <a:t>berdasarkan</a:t>
            </a:r>
            <a:r>
              <a:rPr lang="en-ID" sz="1400" b="0" dirty="0">
                <a:solidFill>
                  <a:schemeClr val="tx1"/>
                </a:solidFill>
                <a:effectLst/>
                <a:latin typeface="Dosis" pitchFamily="2" charset="0"/>
              </a:rPr>
              <a:t> </a:t>
            </a:r>
            <a:r>
              <a:rPr lang="en-ID" sz="1400" b="0" dirty="0" err="1">
                <a:solidFill>
                  <a:schemeClr val="tx1"/>
                </a:solidFill>
                <a:effectLst/>
                <a:latin typeface="Dosis" pitchFamily="2" charset="0"/>
              </a:rPr>
              <a:t>kolom</a:t>
            </a:r>
            <a:r>
              <a:rPr lang="en-ID" sz="1400" b="0" dirty="0">
                <a:solidFill>
                  <a:schemeClr val="tx1"/>
                </a:solidFill>
                <a:effectLst/>
                <a:latin typeface="Dosis" pitchFamily="2" charset="0"/>
              </a:rPr>
              <a:t> `Timestamp`. Kolom yang </a:t>
            </a:r>
            <a:r>
              <a:rPr lang="en-ID" sz="1400" b="0" dirty="0" err="1">
                <a:solidFill>
                  <a:schemeClr val="tx1"/>
                </a:solidFill>
                <a:effectLst/>
                <a:latin typeface="Dosis" pitchFamily="2" charset="0"/>
              </a:rPr>
              <a:t>akan</a:t>
            </a:r>
            <a:r>
              <a:rPr lang="en-ID" sz="1400" b="0" dirty="0">
                <a:solidFill>
                  <a:schemeClr val="tx1"/>
                </a:solidFill>
                <a:effectLst/>
                <a:latin typeface="Dosis" pitchFamily="2" charset="0"/>
              </a:rPr>
              <a:t> </a:t>
            </a:r>
            <a:r>
              <a:rPr lang="en-ID" sz="1400" b="0" dirty="0" err="1">
                <a:solidFill>
                  <a:schemeClr val="tx1"/>
                </a:solidFill>
                <a:effectLst/>
                <a:latin typeface="Dosis" pitchFamily="2" charset="0"/>
              </a:rPr>
              <a:t>dibuat</a:t>
            </a:r>
            <a:r>
              <a:rPr lang="en-ID" sz="1400" b="0" dirty="0">
                <a:solidFill>
                  <a:schemeClr val="tx1"/>
                </a:solidFill>
                <a:effectLst/>
                <a:latin typeface="Dosis" pitchFamily="2" charset="0"/>
              </a:rPr>
              <a:t> </a:t>
            </a:r>
            <a:r>
              <a:rPr lang="en-ID" sz="1400" b="0" dirty="0" err="1">
                <a:solidFill>
                  <a:schemeClr val="tx1"/>
                </a:solidFill>
                <a:effectLst/>
                <a:latin typeface="Dosis" pitchFamily="2" charset="0"/>
              </a:rPr>
              <a:t>adalah</a:t>
            </a:r>
            <a:r>
              <a:rPr lang="en-ID" sz="1400" b="0" dirty="0">
                <a:solidFill>
                  <a:schemeClr val="tx1"/>
                </a:solidFill>
                <a:effectLst/>
                <a:latin typeface="Dosis" pitchFamily="2" charset="0"/>
              </a:rPr>
              <a:t> </a:t>
            </a:r>
            <a:r>
              <a:rPr lang="en-ID" sz="1400" b="0" dirty="0" err="1">
                <a:solidFill>
                  <a:schemeClr val="tx1"/>
                </a:solidFill>
                <a:effectLst/>
                <a:latin typeface="Dosis" pitchFamily="2" charset="0"/>
              </a:rPr>
              <a:t>kolom</a:t>
            </a:r>
            <a:r>
              <a:rPr lang="en-ID" sz="1400" b="0" dirty="0">
                <a:solidFill>
                  <a:schemeClr val="tx1"/>
                </a:solidFill>
                <a:effectLst/>
                <a:latin typeface="Dosis" pitchFamily="2" charset="0"/>
              </a:rPr>
              <a:t> `month`, `days`, dan `Weekdays` yang </a:t>
            </a:r>
            <a:r>
              <a:rPr lang="en-ID" sz="1400" b="0" dirty="0" err="1">
                <a:solidFill>
                  <a:schemeClr val="tx1"/>
                </a:solidFill>
                <a:effectLst/>
                <a:latin typeface="Dosis" pitchFamily="2" charset="0"/>
              </a:rPr>
              <a:t>menandkan</a:t>
            </a:r>
            <a:r>
              <a:rPr lang="en-ID" sz="1400" b="0" dirty="0">
                <a:solidFill>
                  <a:schemeClr val="tx1"/>
                </a:solidFill>
                <a:effectLst/>
                <a:latin typeface="Dosis" pitchFamily="2" charset="0"/>
              </a:rPr>
              <a:t> 0 </a:t>
            </a:r>
            <a:r>
              <a:rPr lang="en-ID" sz="1400" b="0" dirty="0" err="1">
                <a:solidFill>
                  <a:schemeClr val="tx1"/>
                </a:solidFill>
                <a:effectLst/>
                <a:latin typeface="Dosis" pitchFamily="2" charset="0"/>
              </a:rPr>
              <a:t>dengan</a:t>
            </a:r>
            <a:r>
              <a:rPr lang="en-ID" sz="1400" b="0" dirty="0">
                <a:solidFill>
                  <a:schemeClr val="tx1"/>
                </a:solidFill>
                <a:effectLst/>
                <a:latin typeface="Dosis" pitchFamily="2" charset="0"/>
              </a:rPr>
              <a:t> </a:t>
            </a:r>
            <a:r>
              <a:rPr lang="en-ID" sz="1400" b="0" dirty="0" err="1">
                <a:solidFill>
                  <a:schemeClr val="tx1"/>
                </a:solidFill>
                <a:effectLst/>
                <a:latin typeface="Dosis" pitchFamily="2" charset="0"/>
              </a:rPr>
              <a:t>hari</a:t>
            </a:r>
            <a:r>
              <a:rPr lang="en-ID" sz="1400" b="0" dirty="0">
                <a:solidFill>
                  <a:schemeClr val="tx1"/>
                </a:solidFill>
                <a:effectLst/>
                <a:latin typeface="Dosis" pitchFamily="2" charset="0"/>
              </a:rPr>
              <a:t> </a:t>
            </a:r>
            <a:r>
              <a:rPr lang="en-ID" sz="1400" b="0" dirty="0" err="1">
                <a:solidFill>
                  <a:schemeClr val="tx1"/>
                </a:solidFill>
                <a:effectLst/>
                <a:latin typeface="Dosis" pitchFamily="2" charset="0"/>
              </a:rPr>
              <a:t>senin</a:t>
            </a:r>
            <a:r>
              <a:rPr lang="en-ID" sz="1400" b="0" dirty="0">
                <a:solidFill>
                  <a:schemeClr val="tx1"/>
                </a:solidFill>
                <a:effectLst/>
                <a:latin typeface="Dosis" pitchFamily="2" charset="0"/>
              </a:rPr>
              <a:t> dan 6 </a:t>
            </a:r>
            <a:r>
              <a:rPr lang="en-ID" sz="1400" b="0" dirty="0" err="1">
                <a:solidFill>
                  <a:schemeClr val="tx1"/>
                </a:solidFill>
                <a:effectLst/>
                <a:latin typeface="Dosis" pitchFamily="2" charset="0"/>
              </a:rPr>
              <a:t>menandakan</a:t>
            </a:r>
            <a:r>
              <a:rPr lang="en-ID" sz="1400" b="0" dirty="0">
                <a:solidFill>
                  <a:schemeClr val="tx1"/>
                </a:solidFill>
                <a:effectLst/>
                <a:latin typeface="Dosis" pitchFamily="2" charset="0"/>
              </a:rPr>
              <a:t> </a:t>
            </a:r>
            <a:r>
              <a:rPr lang="en-ID" sz="1400" b="0" dirty="0" err="1">
                <a:solidFill>
                  <a:schemeClr val="tx1"/>
                </a:solidFill>
                <a:effectLst/>
                <a:latin typeface="Dosis" pitchFamily="2" charset="0"/>
              </a:rPr>
              <a:t>minggu</a:t>
            </a:r>
            <a:r>
              <a:rPr lang="en-ID" sz="1400" b="0" dirty="0">
                <a:solidFill>
                  <a:schemeClr val="tx1"/>
                </a:solidFill>
                <a:effectLst/>
                <a:latin typeface="Dosis" pitchFamily="2" charset="0"/>
              </a:rPr>
              <a:t>. </a:t>
            </a:r>
            <a:r>
              <a:rPr lang="en-ID" sz="1400" b="0" dirty="0" err="1">
                <a:solidFill>
                  <a:schemeClr val="tx1"/>
                </a:solidFill>
                <a:effectLst/>
                <a:latin typeface="Dosis" pitchFamily="2" charset="0"/>
              </a:rPr>
              <a:t>Kemudian</a:t>
            </a:r>
            <a:r>
              <a:rPr lang="en-ID" sz="1400" b="0" dirty="0">
                <a:solidFill>
                  <a:schemeClr val="tx1"/>
                </a:solidFill>
                <a:effectLst/>
                <a:latin typeface="Dosis" pitchFamily="2" charset="0"/>
              </a:rPr>
              <a:t>, </a:t>
            </a:r>
            <a:r>
              <a:rPr lang="en-ID" sz="1400" b="0" dirty="0" err="1">
                <a:solidFill>
                  <a:schemeClr val="tx1"/>
                </a:solidFill>
                <a:effectLst/>
                <a:latin typeface="Dosis" pitchFamily="2" charset="0"/>
              </a:rPr>
              <a:t>dikelompokkan</a:t>
            </a:r>
            <a:r>
              <a:rPr lang="en-ID" sz="1400" b="0" dirty="0">
                <a:solidFill>
                  <a:schemeClr val="tx1"/>
                </a:solidFill>
                <a:effectLst/>
                <a:latin typeface="Dosis" pitchFamily="2" charset="0"/>
              </a:rPr>
              <a:t> </a:t>
            </a:r>
            <a:r>
              <a:rPr lang="en-ID" sz="1400" b="0" dirty="0" err="1">
                <a:solidFill>
                  <a:schemeClr val="tx1"/>
                </a:solidFill>
                <a:effectLst/>
                <a:latin typeface="Dosis" pitchFamily="2" charset="0"/>
              </a:rPr>
              <a:t>menjadi</a:t>
            </a:r>
            <a:r>
              <a:rPr lang="en-ID" sz="1400" b="0" dirty="0">
                <a:solidFill>
                  <a:schemeClr val="tx1"/>
                </a:solidFill>
                <a:effectLst/>
                <a:latin typeface="Dosis" pitchFamily="2" charset="0"/>
              </a:rPr>
              <a:t> weekday dan weekend (</a:t>
            </a:r>
            <a:r>
              <a:rPr lang="en-ID" sz="1400" b="0" dirty="0" err="1">
                <a:solidFill>
                  <a:schemeClr val="tx1"/>
                </a:solidFill>
                <a:effectLst/>
                <a:latin typeface="Dosis" pitchFamily="2" charset="0"/>
              </a:rPr>
              <a:t>sabtu</a:t>
            </a:r>
            <a:r>
              <a:rPr lang="en-ID" sz="1400" b="0" dirty="0">
                <a:solidFill>
                  <a:schemeClr val="tx1"/>
                </a:solidFill>
                <a:effectLst/>
                <a:latin typeface="Dosis" pitchFamily="2" charset="0"/>
              </a:rPr>
              <a:t> dan </a:t>
            </a:r>
            <a:r>
              <a:rPr lang="en-ID" sz="1400" b="0" dirty="0" err="1">
                <a:solidFill>
                  <a:schemeClr val="tx1"/>
                </a:solidFill>
                <a:effectLst/>
                <a:latin typeface="Dosis" pitchFamily="2" charset="0"/>
              </a:rPr>
              <a:t>minggu</a:t>
            </a:r>
            <a:r>
              <a:rPr lang="en-ID" sz="1400" b="0" dirty="0">
                <a:solidFill>
                  <a:schemeClr val="tx1"/>
                </a:solidFill>
                <a:effectLst/>
                <a:latin typeface="Dosis" pitchFamily="2" charset="0"/>
              </a:rPr>
              <a:t>).</a:t>
            </a:r>
          </a:p>
        </p:txBody>
      </p:sp>
      <p:sp>
        <p:nvSpPr>
          <p:cNvPr id="12" name="TextBox 11">
            <a:extLst>
              <a:ext uri="{FF2B5EF4-FFF2-40B4-BE49-F238E27FC236}">
                <a16:creationId xmlns:a16="http://schemas.microsoft.com/office/drawing/2014/main" id="{973E67F1-8FAC-59BF-AC85-A1B98D1219E9}"/>
              </a:ext>
            </a:extLst>
          </p:cNvPr>
          <p:cNvSpPr txBox="1"/>
          <p:nvPr/>
        </p:nvSpPr>
        <p:spPr>
          <a:xfrm>
            <a:off x="3902763" y="2392035"/>
            <a:ext cx="4572000" cy="338554"/>
          </a:xfrm>
          <a:prstGeom prst="rect">
            <a:avLst/>
          </a:prstGeom>
          <a:noFill/>
        </p:spPr>
        <p:txBody>
          <a:bodyPr wrap="square">
            <a:spAutoFit/>
          </a:bodyPr>
          <a:lstStyle/>
          <a:p>
            <a:pPr marL="285750" lvl="0" indent="-285750" algn="just" rtl="0">
              <a:spcBef>
                <a:spcPts val="0"/>
              </a:spcBef>
              <a:spcAft>
                <a:spcPts val="0"/>
              </a:spcAft>
              <a:buFont typeface="Wingdings" panose="05000000000000000000" pitchFamily="2" charset="2"/>
              <a:buChar char="q"/>
            </a:pPr>
            <a:r>
              <a:rPr lang="en-US" sz="1600" b="1" dirty="0">
                <a:solidFill>
                  <a:schemeClr val="dk1"/>
                </a:solidFill>
                <a:latin typeface="Dosis"/>
                <a:ea typeface="Dosis"/>
                <a:cs typeface="Dosis"/>
                <a:sym typeface="Dosis"/>
              </a:rPr>
              <a:t>Handling Outliers</a:t>
            </a:r>
          </a:p>
        </p:txBody>
      </p:sp>
      <p:sp>
        <p:nvSpPr>
          <p:cNvPr id="13" name="Google Shape;108;p26">
            <a:extLst>
              <a:ext uri="{FF2B5EF4-FFF2-40B4-BE49-F238E27FC236}">
                <a16:creationId xmlns:a16="http://schemas.microsoft.com/office/drawing/2014/main" id="{97147E27-8D9C-08FC-AA7F-5F8BAE2852F8}"/>
              </a:ext>
            </a:extLst>
          </p:cNvPr>
          <p:cNvSpPr txBox="1">
            <a:spLocks/>
          </p:cNvSpPr>
          <p:nvPr/>
        </p:nvSpPr>
        <p:spPr>
          <a:xfrm>
            <a:off x="4205112" y="2656821"/>
            <a:ext cx="4488000" cy="163273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lgn="just">
              <a:buNone/>
            </a:pPr>
            <a:r>
              <a:rPr lang="en-ID" sz="1400" b="0" dirty="0" err="1">
                <a:solidFill>
                  <a:schemeClr val="tx1"/>
                </a:solidFill>
                <a:effectLst/>
                <a:latin typeface="Dosis" pitchFamily="2" charset="0"/>
              </a:rPr>
              <a:t>Seperti</a:t>
            </a:r>
            <a:r>
              <a:rPr lang="en-ID" sz="1400" b="0" dirty="0">
                <a:solidFill>
                  <a:schemeClr val="tx1"/>
                </a:solidFill>
                <a:effectLst/>
                <a:latin typeface="Dosis" pitchFamily="2" charset="0"/>
              </a:rPr>
              <a:t> yang </a:t>
            </a:r>
            <a:r>
              <a:rPr lang="en-ID" sz="1400" b="0" dirty="0" err="1">
                <a:solidFill>
                  <a:schemeClr val="tx1"/>
                </a:solidFill>
                <a:effectLst/>
                <a:latin typeface="Dosis" pitchFamily="2" charset="0"/>
              </a:rPr>
              <a:t>diketahui</a:t>
            </a:r>
            <a:r>
              <a:rPr lang="en-ID" sz="1400" b="0" dirty="0">
                <a:solidFill>
                  <a:schemeClr val="tx1"/>
                </a:solidFill>
                <a:effectLst/>
                <a:latin typeface="Dosis" pitchFamily="2" charset="0"/>
              </a:rPr>
              <a:t> </a:t>
            </a:r>
            <a:r>
              <a:rPr lang="en-ID" sz="1400" b="0" dirty="0" err="1">
                <a:solidFill>
                  <a:schemeClr val="tx1"/>
                </a:solidFill>
                <a:effectLst/>
                <a:latin typeface="Dosis" pitchFamily="2" charset="0"/>
              </a:rPr>
              <a:t>bahwa</a:t>
            </a:r>
            <a:r>
              <a:rPr lang="en-ID" sz="1400" b="0" dirty="0">
                <a:solidFill>
                  <a:schemeClr val="tx1"/>
                </a:solidFill>
                <a:effectLst/>
                <a:latin typeface="Dosis" pitchFamily="2" charset="0"/>
              </a:rPr>
              <a:t> pada </a:t>
            </a:r>
            <a:r>
              <a:rPr lang="en-ID" sz="1400" b="0" dirty="0" err="1">
                <a:solidFill>
                  <a:schemeClr val="tx1"/>
                </a:solidFill>
                <a:effectLst/>
                <a:latin typeface="Dosis" pitchFamily="2" charset="0"/>
              </a:rPr>
              <a:t>kolom</a:t>
            </a:r>
            <a:r>
              <a:rPr lang="en-ID" sz="1400" b="0" dirty="0">
                <a:solidFill>
                  <a:schemeClr val="tx1"/>
                </a:solidFill>
                <a:effectLst/>
                <a:latin typeface="Dosis" pitchFamily="2" charset="0"/>
              </a:rPr>
              <a:t> `Area Income` </a:t>
            </a:r>
            <a:r>
              <a:rPr lang="en-ID" sz="1400" b="0" dirty="0" err="1">
                <a:solidFill>
                  <a:schemeClr val="tx1"/>
                </a:solidFill>
                <a:effectLst/>
                <a:latin typeface="Dosis" pitchFamily="2" charset="0"/>
              </a:rPr>
              <a:t>terdapat</a:t>
            </a:r>
            <a:r>
              <a:rPr lang="en-ID" sz="1400" b="0" dirty="0">
                <a:solidFill>
                  <a:schemeClr val="tx1"/>
                </a:solidFill>
                <a:effectLst/>
                <a:latin typeface="Dosis" pitchFamily="2" charset="0"/>
              </a:rPr>
              <a:t> outliers oleh </a:t>
            </a:r>
            <a:r>
              <a:rPr lang="en-ID" sz="1400" b="0" dirty="0" err="1">
                <a:solidFill>
                  <a:schemeClr val="tx1"/>
                </a:solidFill>
                <a:effectLst/>
                <a:latin typeface="Dosis" pitchFamily="2" charset="0"/>
              </a:rPr>
              <a:t>karena</a:t>
            </a:r>
            <a:r>
              <a:rPr lang="en-ID" sz="1400" b="0" dirty="0">
                <a:solidFill>
                  <a:schemeClr val="tx1"/>
                </a:solidFill>
                <a:effectLst/>
                <a:latin typeface="Dosis" pitchFamily="2" charset="0"/>
              </a:rPr>
              <a:t> </a:t>
            </a:r>
            <a:r>
              <a:rPr lang="en-ID" sz="1400" b="0" dirty="0" err="1">
                <a:solidFill>
                  <a:schemeClr val="tx1"/>
                </a:solidFill>
                <a:effectLst/>
                <a:latin typeface="Dosis" pitchFamily="2" charset="0"/>
              </a:rPr>
              <a:t>itu</a:t>
            </a:r>
            <a:r>
              <a:rPr lang="en-ID" sz="1400" b="0" dirty="0">
                <a:solidFill>
                  <a:schemeClr val="tx1"/>
                </a:solidFill>
                <a:effectLst/>
                <a:latin typeface="Dosis" pitchFamily="2" charset="0"/>
              </a:rPr>
              <a:t> </a:t>
            </a:r>
            <a:r>
              <a:rPr lang="en-ID" sz="1400" b="0" dirty="0" err="1">
                <a:solidFill>
                  <a:schemeClr val="tx1"/>
                </a:solidFill>
                <a:effectLst/>
                <a:latin typeface="Dosis" pitchFamily="2" charset="0"/>
              </a:rPr>
              <a:t>kita</a:t>
            </a:r>
            <a:r>
              <a:rPr lang="en-ID" sz="1400" b="0" dirty="0">
                <a:solidFill>
                  <a:schemeClr val="tx1"/>
                </a:solidFill>
                <a:effectLst/>
                <a:latin typeface="Dosis" pitchFamily="2" charset="0"/>
              </a:rPr>
              <a:t> </a:t>
            </a:r>
            <a:r>
              <a:rPr lang="en-ID" sz="1400" b="0" dirty="0" err="1">
                <a:solidFill>
                  <a:schemeClr val="tx1"/>
                </a:solidFill>
                <a:effectLst/>
                <a:latin typeface="Dosis" pitchFamily="2" charset="0"/>
              </a:rPr>
              <a:t>akan</a:t>
            </a:r>
            <a:r>
              <a:rPr lang="en-ID" sz="1400" b="0" dirty="0">
                <a:solidFill>
                  <a:schemeClr val="tx1"/>
                </a:solidFill>
                <a:effectLst/>
                <a:latin typeface="Dosis" pitchFamily="2" charset="0"/>
              </a:rPr>
              <a:t> handle </a:t>
            </a:r>
            <a:r>
              <a:rPr lang="en-ID" sz="1400" b="0" dirty="0" err="1">
                <a:solidFill>
                  <a:schemeClr val="tx1"/>
                </a:solidFill>
                <a:effectLst/>
                <a:latin typeface="Dosis" pitchFamily="2" charset="0"/>
              </a:rPr>
              <a:t>hal</a:t>
            </a:r>
            <a:r>
              <a:rPr lang="en-ID" sz="1400" b="0" dirty="0">
                <a:solidFill>
                  <a:schemeClr val="tx1"/>
                </a:solidFill>
                <a:effectLst/>
                <a:latin typeface="Dosis" pitchFamily="2" charset="0"/>
              </a:rPr>
              <a:t> </a:t>
            </a:r>
            <a:r>
              <a:rPr lang="en-ID" sz="1400" b="0" dirty="0" err="1">
                <a:solidFill>
                  <a:schemeClr val="tx1"/>
                </a:solidFill>
                <a:effectLst/>
                <a:latin typeface="Dosis" pitchFamily="2" charset="0"/>
              </a:rPr>
              <a:t>tersebut</a:t>
            </a:r>
            <a:r>
              <a:rPr lang="en-ID" sz="1400" b="0" dirty="0">
                <a:solidFill>
                  <a:schemeClr val="tx1"/>
                </a:solidFill>
                <a:effectLst/>
                <a:latin typeface="Dosis" pitchFamily="2" charset="0"/>
              </a:rPr>
              <a:t> </a:t>
            </a:r>
            <a:r>
              <a:rPr lang="en-ID" sz="1400" b="0" dirty="0" err="1">
                <a:solidFill>
                  <a:schemeClr val="tx1"/>
                </a:solidFill>
                <a:effectLst/>
                <a:latin typeface="Dosis" pitchFamily="2" charset="0"/>
              </a:rPr>
              <a:t>dengan</a:t>
            </a:r>
            <a:r>
              <a:rPr lang="en-ID" sz="1400" b="0" dirty="0">
                <a:solidFill>
                  <a:schemeClr val="tx1"/>
                </a:solidFill>
                <a:effectLst/>
                <a:latin typeface="Dosis" pitchFamily="2" charset="0"/>
              </a:rPr>
              <a:t> remove outliers </a:t>
            </a:r>
            <a:r>
              <a:rPr lang="en-ID" sz="1400" b="0" dirty="0" err="1">
                <a:solidFill>
                  <a:schemeClr val="tx1"/>
                </a:solidFill>
                <a:effectLst/>
                <a:latin typeface="Dosis" pitchFamily="2" charset="0"/>
              </a:rPr>
              <a:t>menggunakan</a:t>
            </a:r>
            <a:r>
              <a:rPr lang="en-ID" sz="1400" b="0" dirty="0">
                <a:solidFill>
                  <a:schemeClr val="tx1"/>
                </a:solidFill>
                <a:effectLst/>
                <a:latin typeface="Dosis" pitchFamily="2" charset="0"/>
              </a:rPr>
              <a:t> </a:t>
            </a:r>
            <a:r>
              <a:rPr lang="en-ID" sz="1400" b="0" dirty="0" err="1">
                <a:solidFill>
                  <a:schemeClr val="tx1"/>
                </a:solidFill>
                <a:effectLst/>
                <a:latin typeface="Dosis" pitchFamily="2" charset="0"/>
              </a:rPr>
              <a:t>metode</a:t>
            </a:r>
            <a:r>
              <a:rPr lang="en-ID" sz="1400" b="0" dirty="0">
                <a:solidFill>
                  <a:schemeClr val="tx1"/>
                </a:solidFill>
                <a:effectLst/>
                <a:latin typeface="Dosis" pitchFamily="2" charset="0"/>
              </a:rPr>
              <a:t> IQR.</a:t>
            </a:r>
          </a:p>
        </p:txBody>
      </p:sp>
      <p:sp>
        <p:nvSpPr>
          <p:cNvPr id="14" name="Google Shape;115;p27">
            <a:extLst>
              <a:ext uri="{FF2B5EF4-FFF2-40B4-BE49-F238E27FC236}">
                <a16:creationId xmlns:a16="http://schemas.microsoft.com/office/drawing/2014/main" id="{818A64B6-36C0-E9B9-51B9-21E088A34742}"/>
              </a:ext>
            </a:extLst>
          </p:cNvPr>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dirty="0">
                <a:solidFill>
                  <a:srgbClr val="000000"/>
                </a:solidFill>
              </a:rPr>
              <a:t>Untuk selengkapnya, dapat melihat jupyter notebook </a:t>
            </a:r>
            <a:r>
              <a:rPr lang="en" sz="1100" dirty="0">
                <a:hlinkClick r:id="rId3"/>
              </a:rPr>
              <a:t>disini</a:t>
            </a:r>
            <a:endParaRPr sz="1100" dirty="0">
              <a:solidFill>
                <a:srgbClr val="000000"/>
              </a:solidFill>
            </a:endParaRPr>
          </a:p>
        </p:txBody>
      </p:sp>
      <p:sp>
        <p:nvSpPr>
          <p:cNvPr id="15" name="TextBox 14">
            <a:extLst>
              <a:ext uri="{FF2B5EF4-FFF2-40B4-BE49-F238E27FC236}">
                <a16:creationId xmlns:a16="http://schemas.microsoft.com/office/drawing/2014/main" id="{69B34670-1E29-D4BB-A225-C8FA8B747DCD}"/>
              </a:ext>
            </a:extLst>
          </p:cNvPr>
          <p:cNvSpPr txBox="1"/>
          <p:nvPr/>
        </p:nvSpPr>
        <p:spPr>
          <a:xfrm>
            <a:off x="3927312" y="3661365"/>
            <a:ext cx="5495594" cy="338554"/>
          </a:xfrm>
          <a:prstGeom prst="rect">
            <a:avLst/>
          </a:prstGeom>
          <a:noFill/>
        </p:spPr>
        <p:txBody>
          <a:bodyPr wrap="square">
            <a:spAutoFit/>
          </a:bodyPr>
          <a:lstStyle/>
          <a:p>
            <a:pPr marL="285750" lvl="0" indent="-285750" algn="just" rtl="0">
              <a:spcBef>
                <a:spcPts val="0"/>
              </a:spcBef>
              <a:spcAft>
                <a:spcPts val="0"/>
              </a:spcAft>
              <a:buFont typeface="Wingdings" panose="05000000000000000000" pitchFamily="2" charset="2"/>
              <a:buChar char="q"/>
            </a:pPr>
            <a:r>
              <a:rPr lang="en-US" sz="1600" b="1" dirty="0">
                <a:solidFill>
                  <a:schemeClr val="dk1"/>
                </a:solidFill>
                <a:latin typeface="Dosis"/>
                <a:ea typeface="Dosis"/>
                <a:cs typeface="Dosis"/>
                <a:sym typeface="Dosis"/>
              </a:rPr>
              <a:t>Feature Selection</a:t>
            </a:r>
          </a:p>
        </p:txBody>
      </p:sp>
      <p:sp>
        <p:nvSpPr>
          <p:cNvPr id="16" name="Google Shape;108;p26">
            <a:extLst>
              <a:ext uri="{FF2B5EF4-FFF2-40B4-BE49-F238E27FC236}">
                <a16:creationId xmlns:a16="http://schemas.microsoft.com/office/drawing/2014/main" id="{AB31FC67-EBE5-7D63-FF58-075FFFB3DB00}"/>
              </a:ext>
            </a:extLst>
          </p:cNvPr>
          <p:cNvSpPr txBox="1">
            <a:spLocks/>
          </p:cNvSpPr>
          <p:nvPr/>
        </p:nvSpPr>
        <p:spPr>
          <a:xfrm>
            <a:off x="4113577" y="3917285"/>
            <a:ext cx="4639254" cy="129849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lgn="just">
              <a:buNone/>
            </a:pPr>
            <a:r>
              <a:rPr lang="en-ID" sz="1400" b="0" dirty="0" err="1">
                <a:solidFill>
                  <a:schemeClr val="tx1"/>
                </a:solidFill>
                <a:effectLst/>
                <a:latin typeface="Dosis" pitchFamily="2" charset="0"/>
              </a:rPr>
              <a:t>didrop</a:t>
            </a:r>
            <a:r>
              <a:rPr lang="en-ID" sz="1400" b="0" dirty="0">
                <a:solidFill>
                  <a:schemeClr val="tx1"/>
                </a:solidFill>
                <a:effectLst/>
                <a:latin typeface="Dosis" pitchFamily="2" charset="0"/>
              </a:rPr>
              <a:t> </a:t>
            </a:r>
            <a:r>
              <a:rPr lang="en-ID" sz="1400" b="0" dirty="0" err="1">
                <a:solidFill>
                  <a:schemeClr val="tx1"/>
                </a:solidFill>
                <a:effectLst/>
                <a:latin typeface="Dosis" pitchFamily="2" charset="0"/>
              </a:rPr>
              <a:t>kolom</a:t>
            </a:r>
            <a:r>
              <a:rPr lang="en-ID" sz="1400" b="0" dirty="0">
                <a:solidFill>
                  <a:schemeClr val="tx1"/>
                </a:solidFill>
                <a:effectLst/>
                <a:latin typeface="Dosis" pitchFamily="2" charset="0"/>
              </a:rPr>
              <a:t> `city`, `province` </a:t>
            </a:r>
            <a:r>
              <a:rPr lang="en-ID" sz="1400" b="0" dirty="0" err="1">
                <a:solidFill>
                  <a:schemeClr val="tx1"/>
                </a:solidFill>
                <a:effectLst/>
                <a:latin typeface="Dosis" pitchFamily="2" charset="0"/>
              </a:rPr>
              <a:t>karena</a:t>
            </a:r>
            <a:r>
              <a:rPr lang="en-ID" sz="1400" b="0" dirty="0">
                <a:solidFill>
                  <a:schemeClr val="tx1"/>
                </a:solidFill>
                <a:effectLst/>
                <a:latin typeface="Dosis" pitchFamily="2" charset="0"/>
              </a:rPr>
              <a:t> </a:t>
            </a:r>
            <a:r>
              <a:rPr lang="en-ID" sz="1400" b="0" dirty="0" err="1">
                <a:solidFill>
                  <a:schemeClr val="tx1"/>
                </a:solidFill>
                <a:effectLst/>
                <a:latin typeface="Dosis" pitchFamily="2" charset="0"/>
              </a:rPr>
              <a:t>memiliki</a:t>
            </a:r>
            <a:r>
              <a:rPr lang="en-ID" sz="1400" b="0" dirty="0">
                <a:solidFill>
                  <a:schemeClr val="tx1"/>
                </a:solidFill>
                <a:effectLst/>
                <a:latin typeface="Dosis" pitchFamily="2" charset="0"/>
              </a:rPr>
              <a:t> </a:t>
            </a:r>
            <a:r>
              <a:rPr lang="en-ID" sz="1400" b="0" dirty="0" err="1">
                <a:solidFill>
                  <a:schemeClr val="tx1"/>
                </a:solidFill>
                <a:effectLst/>
                <a:latin typeface="Dosis" pitchFamily="2" charset="0"/>
              </a:rPr>
              <a:t>banyak</a:t>
            </a:r>
            <a:r>
              <a:rPr lang="en-ID" sz="1400" b="0" dirty="0">
                <a:solidFill>
                  <a:schemeClr val="tx1"/>
                </a:solidFill>
                <a:effectLst/>
                <a:latin typeface="Dosis" pitchFamily="2" charset="0"/>
              </a:rPr>
              <a:t> </a:t>
            </a:r>
            <a:r>
              <a:rPr lang="en-ID" sz="1400" b="0" dirty="0" err="1">
                <a:solidFill>
                  <a:schemeClr val="tx1"/>
                </a:solidFill>
                <a:effectLst/>
                <a:latin typeface="Dosis" pitchFamily="2" charset="0"/>
              </a:rPr>
              <a:t>nilai</a:t>
            </a:r>
            <a:r>
              <a:rPr lang="en-ID" sz="1400" b="0" dirty="0">
                <a:solidFill>
                  <a:schemeClr val="tx1"/>
                </a:solidFill>
                <a:effectLst/>
                <a:latin typeface="Dosis" pitchFamily="2" charset="0"/>
              </a:rPr>
              <a:t> </a:t>
            </a:r>
            <a:r>
              <a:rPr lang="en-ID" sz="1400" b="0" dirty="0" err="1">
                <a:solidFill>
                  <a:schemeClr val="tx1"/>
                </a:solidFill>
                <a:effectLst/>
                <a:latin typeface="Dosis" pitchFamily="2" charset="0"/>
              </a:rPr>
              <a:t>unik</a:t>
            </a:r>
            <a:r>
              <a:rPr lang="en-ID" sz="1400" b="0" dirty="0">
                <a:solidFill>
                  <a:schemeClr val="tx1"/>
                </a:solidFill>
                <a:effectLst/>
                <a:latin typeface="Dosis" pitchFamily="2" charset="0"/>
              </a:rPr>
              <a:t> dan `Weekdays` yang </a:t>
            </a:r>
            <a:r>
              <a:rPr lang="en-ID" sz="1400" b="0" dirty="0" err="1">
                <a:solidFill>
                  <a:schemeClr val="tx1"/>
                </a:solidFill>
                <a:effectLst/>
                <a:latin typeface="Dosis" pitchFamily="2" charset="0"/>
              </a:rPr>
              <a:t>sudah</a:t>
            </a:r>
            <a:r>
              <a:rPr lang="en-ID" sz="1400" b="0" dirty="0">
                <a:solidFill>
                  <a:schemeClr val="tx1"/>
                </a:solidFill>
                <a:effectLst/>
                <a:latin typeface="Dosis" pitchFamily="2" charset="0"/>
              </a:rPr>
              <a:t> </a:t>
            </a:r>
            <a:r>
              <a:rPr lang="en-ID" sz="1400" b="0" dirty="0" err="1">
                <a:solidFill>
                  <a:schemeClr val="tx1"/>
                </a:solidFill>
                <a:effectLst/>
                <a:latin typeface="Dosis" pitchFamily="2" charset="0"/>
              </a:rPr>
              <a:t>dikonversi</a:t>
            </a:r>
            <a:r>
              <a:rPr lang="en-ID" sz="1400" b="0" dirty="0">
                <a:solidFill>
                  <a:schemeClr val="tx1"/>
                </a:solidFill>
                <a:effectLst/>
                <a:latin typeface="Dosis" pitchFamily="2" charset="0"/>
              </a:rPr>
              <a:t> </a:t>
            </a:r>
            <a:r>
              <a:rPr lang="en-ID" sz="1400" b="0" dirty="0" err="1">
                <a:solidFill>
                  <a:schemeClr val="tx1"/>
                </a:solidFill>
                <a:effectLst/>
                <a:latin typeface="Dosis" pitchFamily="2" charset="0"/>
              </a:rPr>
              <a:t>ke</a:t>
            </a:r>
            <a:r>
              <a:rPr lang="en-ID" sz="1400" b="0" dirty="0">
                <a:solidFill>
                  <a:schemeClr val="tx1"/>
                </a:solidFill>
                <a:effectLst/>
                <a:latin typeface="Dosis" pitchFamily="2" charset="0"/>
              </a:rPr>
              <a:t> weekend </a:t>
            </a:r>
            <a:r>
              <a:rPr lang="en-ID" sz="1400" b="0" dirty="0" err="1">
                <a:solidFill>
                  <a:schemeClr val="tx1"/>
                </a:solidFill>
                <a:effectLst/>
                <a:latin typeface="Dosis" pitchFamily="2" charset="0"/>
              </a:rPr>
              <a:t>atau</a:t>
            </a:r>
            <a:r>
              <a:rPr lang="en-ID" sz="1400" b="0" dirty="0">
                <a:solidFill>
                  <a:schemeClr val="tx1"/>
                </a:solidFill>
                <a:effectLst/>
                <a:latin typeface="Dosis" pitchFamily="2" charset="0"/>
              </a:rPr>
              <a:t> weekday. </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0" y="37175"/>
            <a:ext cx="8180700" cy="52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1798" b="1">
                <a:latin typeface="Roboto"/>
                <a:ea typeface="Roboto"/>
                <a:cs typeface="Roboto"/>
                <a:sym typeface="Roboto"/>
              </a:rPr>
              <a:t>Data Cleaning &amp; Preprocessing</a:t>
            </a:r>
            <a:endParaRPr sz="1798">
              <a:solidFill>
                <a:schemeClr val="lt1"/>
              </a:solidFill>
              <a:latin typeface="Roboto"/>
              <a:ea typeface="Roboto"/>
              <a:cs typeface="Roboto"/>
              <a:sym typeface="Roboto"/>
            </a:endParaRPr>
          </a:p>
        </p:txBody>
      </p:sp>
      <p:sp>
        <p:nvSpPr>
          <p:cNvPr id="6" name="TextBox 5">
            <a:extLst>
              <a:ext uri="{FF2B5EF4-FFF2-40B4-BE49-F238E27FC236}">
                <a16:creationId xmlns:a16="http://schemas.microsoft.com/office/drawing/2014/main" id="{8B3C4422-8839-A49F-004A-FF0A308AF7D0}"/>
              </a:ext>
            </a:extLst>
          </p:cNvPr>
          <p:cNvSpPr txBox="1"/>
          <p:nvPr/>
        </p:nvSpPr>
        <p:spPr>
          <a:xfrm>
            <a:off x="248356" y="1421526"/>
            <a:ext cx="4572000" cy="338554"/>
          </a:xfrm>
          <a:prstGeom prst="rect">
            <a:avLst/>
          </a:prstGeom>
          <a:noFill/>
        </p:spPr>
        <p:txBody>
          <a:bodyPr wrap="square">
            <a:spAutoFit/>
          </a:bodyPr>
          <a:lstStyle/>
          <a:p>
            <a:pPr marL="285750" lvl="0" indent="-285750" algn="just" rtl="0">
              <a:spcBef>
                <a:spcPts val="0"/>
              </a:spcBef>
              <a:spcAft>
                <a:spcPts val="0"/>
              </a:spcAft>
              <a:buFont typeface="Wingdings" panose="05000000000000000000" pitchFamily="2" charset="2"/>
              <a:buChar char="q"/>
            </a:pPr>
            <a:r>
              <a:rPr lang="en-US" sz="1600" b="1" dirty="0">
                <a:solidFill>
                  <a:schemeClr val="dk1"/>
                </a:solidFill>
                <a:latin typeface="Dosis"/>
                <a:ea typeface="Dosis"/>
                <a:cs typeface="Dosis"/>
                <a:sym typeface="Dosis"/>
              </a:rPr>
              <a:t>Feature Encoding</a:t>
            </a:r>
          </a:p>
        </p:txBody>
      </p:sp>
      <p:sp>
        <p:nvSpPr>
          <p:cNvPr id="7" name="Google Shape;108;p26">
            <a:extLst>
              <a:ext uri="{FF2B5EF4-FFF2-40B4-BE49-F238E27FC236}">
                <a16:creationId xmlns:a16="http://schemas.microsoft.com/office/drawing/2014/main" id="{7705E0DC-57E6-9448-DF77-807514BAE06A}"/>
              </a:ext>
            </a:extLst>
          </p:cNvPr>
          <p:cNvSpPr txBox="1">
            <a:spLocks/>
          </p:cNvSpPr>
          <p:nvPr/>
        </p:nvSpPr>
        <p:spPr>
          <a:xfrm>
            <a:off x="387497" y="1725574"/>
            <a:ext cx="4195792" cy="78021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lgn="just">
              <a:buNone/>
            </a:pPr>
            <a:r>
              <a:rPr lang="en-ID" sz="1200" b="0" dirty="0">
                <a:solidFill>
                  <a:schemeClr val="tx1"/>
                </a:solidFill>
                <a:effectLst/>
                <a:latin typeface="Dosis" pitchFamily="2" charset="0"/>
              </a:rPr>
              <a:t>Teknik feature encoding yang </a:t>
            </a:r>
            <a:r>
              <a:rPr lang="en-ID" sz="1200" b="0" dirty="0" err="1">
                <a:solidFill>
                  <a:schemeClr val="tx1"/>
                </a:solidFill>
                <a:effectLst/>
                <a:latin typeface="Dosis" pitchFamily="2" charset="0"/>
              </a:rPr>
              <a:t>digunakan</a:t>
            </a:r>
            <a:r>
              <a:rPr lang="en-ID" sz="1200" b="0" dirty="0">
                <a:solidFill>
                  <a:schemeClr val="tx1"/>
                </a:solidFill>
                <a:effectLst/>
                <a:latin typeface="Dosis" pitchFamily="2" charset="0"/>
              </a:rPr>
              <a:t> </a:t>
            </a:r>
            <a:r>
              <a:rPr lang="en-ID" sz="1200" b="0" dirty="0" err="1">
                <a:solidFill>
                  <a:schemeClr val="tx1"/>
                </a:solidFill>
                <a:effectLst/>
                <a:latin typeface="Dosis" pitchFamily="2" charset="0"/>
              </a:rPr>
              <a:t>adalah</a:t>
            </a:r>
            <a:r>
              <a:rPr lang="en-ID" sz="1200" b="0" dirty="0">
                <a:solidFill>
                  <a:schemeClr val="tx1"/>
                </a:solidFill>
                <a:effectLst/>
                <a:latin typeface="Dosis" pitchFamily="2" charset="0"/>
              </a:rPr>
              <a:t> one hot encoding </a:t>
            </a:r>
            <a:r>
              <a:rPr lang="en-ID" sz="1200" b="0" dirty="0" err="1">
                <a:solidFill>
                  <a:schemeClr val="tx1"/>
                </a:solidFill>
                <a:effectLst/>
                <a:latin typeface="Dosis" pitchFamily="2" charset="0"/>
              </a:rPr>
              <a:t>karena</a:t>
            </a:r>
            <a:r>
              <a:rPr lang="en-ID" sz="1200" b="0" dirty="0">
                <a:solidFill>
                  <a:schemeClr val="tx1"/>
                </a:solidFill>
                <a:effectLst/>
                <a:latin typeface="Dosis" pitchFamily="2" charset="0"/>
              </a:rPr>
              <a:t> </a:t>
            </a:r>
            <a:r>
              <a:rPr lang="en-ID" sz="1200" b="0" dirty="0" err="1">
                <a:solidFill>
                  <a:schemeClr val="tx1"/>
                </a:solidFill>
                <a:effectLst/>
                <a:latin typeface="Dosis" pitchFamily="2" charset="0"/>
              </a:rPr>
              <a:t>semua</a:t>
            </a:r>
            <a:r>
              <a:rPr lang="en-ID" sz="1200" b="0" dirty="0">
                <a:solidFill>
                  <a:schemeClr val="tx1"/>
                </a:solidFill>
                <a:effectLst/>
                <a:latin typeface="Dosis" pitchFamily="2" charset="0"/>
              </a:rPr>
              <a:t> </a:t>
            </a:r>
            <a:r>
              <a:rPr lang="en-ID" sz="1200" b="0" dirty="0" err="1">
                <a:solidFill>
                  <a:schemeClr val="tx1"/>
                </a:solidFill>
                <a:effectLst/>
                <a:latin typeface="Dosis" pitchFamily="2" charset="0"/>
              </a:rPr>
              <a:t>variabel</a:t>
            </a:r>
            <a:r>
              <a:rPr lang="en-ID" sz="1200" b="0" dirty="0">
                <a:solidFill>
                  <a:schemeClr val="tx1"/>
                </a:solidFill>
                <a:effectLst/>
                <a:latin typeface="Dosis" pitchFamily="2" charset="0"/>
              </a:rPr>
              <a:t> </a:t>
            </a:r>
            <a:r>
              <a:rPr lang="en-ID" sz="1200" b="0" dirty="0" err="1">
                <a:solidFill>
                  <a:schemeClr val="tx1"/>
                </a:solidFill>
                <a:effectLst/>
                <a:latin typeface="Dosis" pitchFamily="2" charset="0"/>
              </a:rPr>
              <a:t>kategori</a:t>
            </a:r>
            <a:r>
              <a:rPr lang="en-ID" sz="1200" b="0" dirty="0">
                <a:solidFill>
                  <a:schemeClr val="tx1"/>
                </a:solidFill>
                <a:effectLst/>
                <a:latin typeface="Dosis" pitchFamily="2" charset="0"/>
              </a:rPr>
              <a:t> </a:t>
            </a:r>
            <a:r>
              <a:rPr lang="en-ID" sz="1200" b="0" dirty="0" err="1">
                <a:solidFill>
                  <a:schemeClr val="tx1"/>
                </a:solidFill>
                <a:effectLst/>
                <a:latin typeface="Dosis" pitchFamily="2" charset="0"/>
              </a:rPr>
              <a:t>bukan</a:t>
            </a:r>
            <a:r>
              <a:rPr lang="en-ID" sz="1200" b="0" dirty="0">
                <a:solidFill>
                  <a:schemeClr val="tx1"/>
                </a:solidFill>
                <a:effectLst/>
                <a:latin typeface="Dosis" pitchFamily="2" charset="0"/>
              </a:rPr>
              <a:t> </a:t>
            </a:r>
            <a:r>
              <a:rPr lang="en-ID" sz="1200" b="0" dirty="0" err="1">
                <a:solidFill>
                  <a:schemeClr val="tx1"/>
                </a:solidFill>
                <a:effectLst/>
                <a:latin typeface="Dosis" pitchFamily="2" charset="0"/>
              </a:rPr>
              <a:t>merupakan</a:t>
            </a:r>
            <a:r>
              <a:rPr lang="en-ID" sz="1200" b="0" dirty="0">
                <a:solidFill>
                  <a:schemeClr val="tx1"/>
                </a:solidFill>
                <a:effectLst/>
                <a:latin typeface="Dosis" pitchFamily="2" charset="0"/>
              </a:rPr>
              <a:t> </a:t>
            </a:r>
            <a:r>
              <a:rPr lang="en-ID" sz="1200" b="0" dirty="0" err="1">
                <a:solidFill>
                  <a:schemeClr val="tx1"/>
                </a:solidFill>
                <a:effectLst/>
                <a:latin typeface="Dosis" pitchFamily="2" charset="0"/>
              </a:rPr>
              <a:t>variabel</a:t>
            </a:r>
            <a:r>
              <a:rPr lang="en-ID" sz="1200" b="0" dirty="0">
                <a:solidFill>
                  <a:schemeClr val="tx1"/>
                </a:solidFill>
                <a:effectLst/>
                <a:latin typeface="Dosis" pitchFamily="2" charset="0"/>
              </a:rPr>
              <a:t> yang </a:t>
            </a:r>
            <a:r>
              <a:rPr lang="en-ID" sz="1200" b="0" dirty="0" err="1">
                <a:solidFill>
                  <a:schemeClr val="tx1"/>
                </a:solidFill>
                <a:effectLst/>
                <a:latin typeface="Dosis" pitchFamily="2" charset="0"/>
              </a:rPr>
              <a:t>bersifat</a:t>
            </a:r>
            <a:r>
              <a:rPr lang="en-ID" sz="1200" b="0" dirty="0">
                <a:solidFill>
                  <a:schemeClr val="tx1"/>
                </a:solidFill>
                <a:effectLst/>
                <a:latin typeface="Dosis" pitchFamily="2" charset="0"/>
              </a:rPr>
              <a:t> ordinal </a:t>
            </a:r>
            <a:r>
              <a:rPr lang="en-ID" sz="1200" b="0" dirty="0" err="1">
                <a:solidFill>
                  <a:schemeClr val="tx1"/>
                </a:solidFill>
                <a:effectLst/>
                <a:latin typeface="Dosis" pitchFamily="2" charset="0"/>
              </a:rPr>
              <a:t>atau</a:t>
            </a:r>
            <a:r>
              <a:rPr lang="en-ID" sz="1200" b="0" dirty="0">
                <a:solidFill>
                  <a:schemeClr val="tx1"/>
                </a:solidFill>
                <a:effectLst/>
                <a:latin typeface="Dosis" pitchFamily="2" charset="0"/>
              </a:rPr>
              <a:t> </a:t>
            </a:r>
            <a:r>
              <a:rPr lang="en-ID" sz="1200" b="0" dirty="0" err="1">
                <a:solidFill>
                  <a:schemeClr val="tx1"/>
                </a:solidFill>
                <a:effectLst/>
                <a:latin typeface="Dosis" pitchFamily="2" charset="0"/>
              </a:rPr>
              <a:t>bertingkat</a:t>
            </a:r>
            <a:r>
              <a:rPr lang="en-ID" sz="1200" b="0" dirty="0">
                <a:solidFill>
                  <a:schemeClr val="tx1"/>
                </a:solidFill>
                <a:effectLst/>
                <a:latin typeface="Dosis" pitchFamily="2" charset="0"/>
              </a:rPr>
              <a:t>.</a:t>
            </a:r>
          </a:p>
        </p:txBody>
      </p:sp>
      <p:sp>
        <p:nvSpPr>
          <p:cNvPr id="2" name="Google Shape;115;p27">
            <a:extLst>
              <a:ext uri="{FF2B5EF4-FFF2-40B4-BE49-F238E27FC236}">
                <a16:creationId xmlns:a16="http://schemas.microsoft.com/office/drawing/2014/main" id="{877144DE-E3BC-7478-EAC6-A8EDCE1801D4}"/>
              </a:ext>
            </a:extLst>
          </p:cNvPr>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dirty="0">
                <a:solidFill>
                  <a:srgbClr val="000000"/>
                </a:solidFill>
              </a:rPr>
              <a:t>Untuk selengkapnya, dapat melihat jupyter notebook </a:t>
            </a:r>
            <a:r>
              <a:rPr lang="en" sz="1100" dirty="0">
                <a:hlinkClick r:id="rId3"/>
              </a:rPr>
              <a:t>disini</a:t>
            </a:r>
            <a:endParaRPr sz="1100" dirty="0">
              <a:solidFill>
                <a:srgbClr val="000000"/>
              </a:solidFill>
            </a:endParaRPr>
          </a:p>
        </p:txBody>
      </p:sp>
      <p:sp>
        <p:nvSpPr>
          <p:cNvPr id="14" name="TextBox 13">
            <a:extLst>
              <a:ext uri="{FF2B5EF4-FFF2-40B4-BE49-F238E27FC236}">
                <a16:creationId xmlns:a16="http://schemas.microsoft.com/office/drawing/2014/main" id="{080003F5-1817-0D97-DFFE-2EEE61929B2B}"/>
              </a:ext>
            </a:extLst>
          </p:cNvPr>
          <p:cNvSpPr txBox="1"/>
          <p:nvPr/>
        </p:nvSpPr>
        <p:spPr>
          <a:xfrm>
            <a:off x="248356" y="2685187"/>
            <a:ext cx="4572000" cy="338554"/>
          </a:xfrm>
          <a:prstGeom prst="rect">
            <a:avLst/>
          </a:prstGeom>
          <a:noFill/>
        </p:spPr>
        <p:txBody>
          <a:bodyPr wrap="square">
            <a:spAutoFit/>
          </a:bodyPr>
          <a:lstStyle/>
          <a:p>
            <a:pPr marL="285750" lvl="0" indent="-285750" algn="just" rtl="0">
              <a:spcBef>
                <a:spcPts val="0"/>
              </a:spcBef>
              <a:spcAft>
                <a:spcPts val="0"/>
              </a:spcAft>
              <a:buFont typeface="Wingdings" panose="05000000000000000000" pitchFamily="2" charset="2"/>
              <a:buChar char="q"/>
            </a:pPr>
            <a:r>
              <a:rPr lang="en-US" sz="1600" b="1" dirty="0">
                <a:solidFill>
                  <a:schemeClr val="dk1"/>
                </a:solidFill>
                <a:latin typeface="Dosis"/>
                <a:ea typeface="Dosis"/>
                <a:cs typeface="Dosis"/>
                <a:sym typeface="Dosis"/>
              </a:rPr>
              <a:t>Split Feature dan Target</a:t>
            </a:r>
          </a:p>
        </p:txBody>
      </p:sp>
      <p:sp>
        <p:nvSpPr>
          <p:cNvPr id="15" name="Google Shape;108;p26">
            <a:extLst>
              <a:ext uri="{FF2B5EF4-FFF2-40B4-BE49-F238E27FC236}">
                <a16:creationId xmlns:a16="http://schemas.microsoft.com/office/drawing/2014/main" id="{D4EF3B58-6A79-5CB3-7E0B-185E258D0BFB}"/>
              </a:ext>
            </a:extLst>
          </p:cNvPr>
          <p:cNvSpPr txBox="1">
            <a:spLocks/>
          </p:cNvSpPr>
          <p:nvPr/>
        </p:nvSpPr>
        <p:spPr>
          <a:xfrm>
            <a:off x="387497" y="3008550"/>
            <a:ext cx="5256948" cy="56444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lgn="just">
              <a:buNone/>
            </a:pPr>
            <a:r>
              <a:rPr lang="en-US" sz="1200" dirty="0">
                <a:solidFill>
                  <a:schemeClr val="tx1"/>
                </a:solidFill>
                <a:latin typeface="Dosis" pitchFamily="2" charset="0"/>
              </a:rPr>
              <a:t>Target : Kolom `Target`</a:t>
            </a:r>
          </a:p>
          <a:p>
            <a:pPr marL="114300" indent="0" algn="just">
              <a:buNone/>
            </a:pPr>
            <a:r>
              <a:rPr lang="en-US" sz="1200" b="0" dirty="0">
                <a:solidFill>
                  <a:schemeClr val="tx1"/>
                </a:solidFill>
                <a:effectLst/>
                <a:latin typeface="Dosis" pitchFamily="2" charset="0"/>
              </a:rPr>
              <a:t>Fitur : 22 </a:t>
            </a:r>
            <a:r>
              <a:rPr lang="en-US" sz="1200" b="0" dirty="0" err="1">
                <a:solidFill>
                  <a:schemeClr val="tx1"/>
                </a:solidFill>
                <a:effectLst/>
                <a:latin typeface="Dosis" pitchFamily="2" charset="0"/>
              </a:rPr>
              <a:t>kolom</a:t>
            </a:r>
            <a:r>
              <a:rPr lang="en-US" sz="1200" b="0" dirty="0">
                <a:solidFill>
                  <a:schemeClr val="tx1"/>
                </a:solidFill>
                <a:effectLst/>
                <a:latin typeface="Dosis" pitchFamily="2" charset="0"/>
              </a:rPr>
              <a:t> yang </a:t>
            </a:r>
            <a:r>
              <a:rPr lang="en-US" sz="1200" b="0" dirty="0" err="1">
                <a:solidFill>
                  <a:schemeClr val="tx1"/>
                </a:solidFill>
                <a:effectLst/>
                <a:latin typeface="Dosis" pitchFamily="2" charset="0"/>
              </a:rPr>
              <a:t>lainnya</a:t>
            </a:r>
            <a:r>
              <a:rPr lang="en-US" sz="1200" b="0" dirty="0">
                <a:solidFill>
                  <a:schemeClr val="tx1"/>
                </a:solidFill>
                <a:effectLst/>
                <a:latin typeface="Dosis" pitchFamily="2" charset="0"/>
              </a:rPr>
              <a:t>.</a:t>
            </a:r>
            <a:endParaRPr lang="en-ID" sz="1200" b="0" dirty="0">
              <a:solidFill>
                <a:schemeClr val="tx1"/>
              </a:solidFill>
              <a:effectLst/>
              <a:latin typeface="Dosis" pitchFamily="2" charset="0"/>
            </a:endParaRPr>
          </a:p>
        </p:txBody>
      </p:sp>
      <p:pic>
        <p:nvPicPr>
          <p:cNvPr id="4" name="Picture 3">
            <a:extLst>
              <a:ext uri="{FF2B5EF4-FFF2-40B4-BE49-F238E27FC236}">
                <a16:creationId xmlns:a16="http://schemas.microsoft.com/office/drawing/2014/main" id="{24CAC64F-3752-1B92-F1A3-B09DEDBCA202}"/>
              </a:ext>
            </a:extLst>
          </p:cNvPr>
          <p:cNvPicPr>
            <a:picLocks noChangeAspect="1"/>
          </p:cNvPicPr>
          <p:nvPr/>
        </p:nvPicPr>
        <p:blipFill>
          <a:blip r:embed="rId4"/>
          <a:stretch>
            <a:fillRect/>
          </a:stretch>
        </p:blipFill>
        <p:spPr>
          <a:xfrm>
            <a:off x="5535230" y="772942"/>
            <a:ext cx="2942768" cy="3597615"/>
          </a:xfrm>
          <a:prstGeom prst="rect">
            <a:avLst/>
          </a:prstGeom>
        </p:spPr>
      </p:pic>
    </p:spTree>
    <p:extLst>
      <p:ext uri="{BB962C8B-B14F-4D97-AF65-F5344CB8AC3E}">
        <p14:creationId xmlns:p14="http://schemas.microsoft.com/office/powerpoint/2010/main" val="41375289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0" y="37175"/>
            <a:ext cx="8180700" cy="52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1798" b="1">
                <a:latin typeface="Roboto"/>
                <a:ea typeface="Roboto"/>
                <a:cs typeface="Roboto"/>
                <a:sym typeface="Roboto"/>
              </a:rPr>
              <a:t>Data Modeling</a:t>
            </a:r>
            <a:endParaRPr sz="1798">
              <a:solidFill>
                <a:schemeClr val="lt1"/>
              </a:solidFill>
              <a:latin typeface="Roboto"/>
              <a:ea typeface="Roboto"/>
              <a:cs typeface="Roboto"/>
              <a:sym typeface="Roboto"/>
            </a:endParaRPr>
          </a:p>
        </p:txBody>
      </p:sp>
      <p:sp>
        <p:nvSpPr>
          <p:cNvPr id="2" name="Google Shape;115;p27">
            <a:extLst>
              <a:ext uri="{FF2B5EF4-FFF2-40B4-BE49-F238E27FC236}">
                <a16:creationId xmlns:a16="http://schemas.microsoft.com/office/drawing/2014/main" id="{18A14E6E-1949-EF4D-899D-2BEEEDC396E7}"/>
              </a:ext>
            </a:extLst>
          </p:cNvPr>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dirty="0">
                <a:solidFill>
                  <a:srgbClr val="000000"/>
                </a:solidFill>
              </a:rPr>
              <a:t>Untuk selengkapnya, dapat melihat jupyter notebook </a:t>
            </a:r>
            <a:r>
              <a:rPr lang="en" sz="1100" dirty="0">
                <a:hlinkClick r:id="rId3"/>
              </a:rPr>
              <a:t>disini</a:t>
            </a:r>
            <a:endParaRPr sz="1100" dirty="0">
              <a:solidFill>
                <a:srgbClr val="000000"/>
              </a:solidFill>
            </a:endParaRPr>
          </a:p>
        </p:txBody>
      </p:sp>
      <p:sp>
        <p:nvSpPr>
          <p:cNvPr id="5" name="TextBox 4">
            <a:extLst>
              <a:ext uri="{FF2B5EF4-FFF2-40B4-BE49-F238E27FC236}">
                <a16:creationId xmlns:a16="http://schemas.microsoft.com/office/drawing/2014/main" id="{6ECC155C-4BA4-7A39-3A18-8604A5DC073A}"/>
              </a:ext>
            </a:extLst>
          </p:cNvPr>
          <p:cNvSpPr txBox="1"/>
          <p:nvPr/>
        </p:nvSpPr>
        <p:spPr>
          <a:xfrm>
            <a:off x="84000" y="931144"/>
            <a:ext cx="4572000" cy="338554"/>
          </a:xfrm>
          <a:prstGeom prst="rect">
            <a:avLst/>
          </a:prstGeom>
          <a:noFill/>
        </p:spPr>
        <p:txBody>
          <a:bodyPr wrap="square">
            <a:spAutoFit/>
          </a:bodyPr>
          <a:lstStyle/>
          <a:p>
            <a:pPr marL="285750" lvl="0" indent="-285750" algn="just" rtl="0">
              <a:spcBef>
                <a:spcPts val="0"/>
              </a:spcBef>
              <a:spcAft>
                <a:spcPts val="0"/>
              </a:spcAft>
              <a:buFont typeface="Wingdings" panose="05000000000000000000" pitchFamily="2" charset="2"/>
              <a:buChar char="q"/>
            </a:pPr>
            <a:r>
              <a:rPr lang="en-US" sz="1600" b="1" dirty="0">
                <a:solidFill>
                  <a:schemeClr val="dk1"/>
                </a:solidFill>
                <a:latin typeface="Dosis"/>
                <a:ea typeface="Dosis"/>
                <a:cs typeface="Dosis"/>
                <a:sym typeface="Dosis"/>
              </a:rPr>
              <a:t>Fitur model </a:t>
            </a:r>
            <a:r>
              <a:rPr lang="en-US" sz="1600" b="1" dirty="0" err="1">
                <a:solidFill>
                  <a:schemeClr val="dk1"/>
                </a:solidFill>
                <a:latin typeface="Dosis"/>
                <a:ea typeface="Dosis"/>
                <a:cs typeface="Dosis"/>
                <a:sym typeface="Dosis"/>
              </a:rPr>
              <a:t>tanpa</a:t>
            </a:r>
            <a:r>
              <a:rPr lang="en-US" sz="1600" b="1" dirty="0">
                <a:solidFill>
                  <a:schemeClr val="dk1"/>
                </a:solidFill>
                <a:latin typeface="Dosis"/>
                <a:ea typeface="Dosis"/>
                <a:cs typeface="Dosis"/>
                <a:sym typeface="Dosis"/>
              </a:rPr>
              <a:t> feature scaling</a:t>
            </a:r>
          </a:p>
        </p:txBody>
      </p:sp>
      <p:sp>
        <p:nvSpPr>
          <p:cNvPr id="8" name="Google Shape;108;p26">
            <a:extLst>
              <a:ext uri="{FF2B5EF4-FFF2-40B4-BE49-F238E27FC236}">
                <a16:creationId xmlns:a16="http://schemas.microsoft.com/office/drawing/2014/main" id="{CE99CCA2-207F-C7FB-A9CD-62B2424D87A9}"/>
              </a:ext>
            </a:extLst>
          </p:cNvPr>
          <p:cNvSpPr txBox="1">
            <a:spLocks/>
          </p:cNvSpPr>
          <p:nvPr/>
        </p:nvSpPr>
        <p:spPr>
          <a:xfrm>
            <a:off x="84000" y="568798"/>
            <a:ext cx="6699288" cy="523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lgn="just">
              <a:buNone/>
            </a:pPr>
            <a:r>
              <a:rPr lang="en-US" sz="1200" dirty="0">
                <a:solidFill>
                  <a:schemeClr val="tx1"/>
                </a:solidFill>
                <a:latin typeface="Dosis" pitchFamily="2" charset="0"/>
              </a:rPr>
              <a:t>Pada </a:t>
            </a:r>
            <a:r>
              <a:rPr lang="en-US" sz="1200" dirty="0" err="1">
                <a:solidFill>
                  <a:schemeClr val="tx1"/>
                </a:solidFill>
                <a:latin typeface="Dosis" pitchFamily="2" charset="0"/>
              </a:rPr>
              <a:t>tahap</a:t>
            </a:r>
            <a:r>
              <a:rPr lang="en-US" sz="1200" dirty="0">
                <a:solidFill>
                  <a:schemeClr val="tx1"/>
                </a:solidFill>
                <a:latin typeface="Dosis" pitchFamily="2" charset="0"/>
              </a:rPr>
              <a:t> modeling </a:t>
            </a:r>
            <a:r>
              <a:rPr lang="en-US" sz="1200" dirty="0" err="1">
                <a:solidFill>
                  <a:schemeClr val="tx1"/>
                </a:solidFill>
                <a:latin typeface="Dosis" pitchFamily="2" charset="0"/>
              </a:rPr>
              <a:t>ini</a:t>
            </a:r>
            <a:r>
              <a:rPr lang="en-US" sz="1200" dirty="0">
                <a:solidFill>
                  <a:schemeClr val="tx1"/>
                </a:solidFill>
                <a:latin typeface="Dosis" pitchFamily="2" charset="0"/>
              </a:rPr>
              <a:t> </a:t>
            </a:r>
            <a:r>
              <a:rPr lang="en-US" sz="1200" dirty="0" err="1">
                <a:solidFill>
                  <a:schemeClr val="tx1"/>
                </a:solidFill>
                <a:latin typeface="Dosis" pitchFamily="2" charset="0"/>
              </a:rPr>
              <a:t>dilakukan</a:t>
            </a:r>
            <a:r>
              <a:rPr lang="en-US" sz="1200" dirty="0">
                <a:solidFill>
                  <a:schemeClr val="tx1"/>
                </a:solidFill>
                <a:latin typeface="Dosis" pitchFamily="2" charset="0"/>
              </a:rPr>
              <a:t> </a:t>
            </a:r>
            <a:r>
              <a:rPr lang="en-US" sz="1200" dirty="0" err="1">
                <a:solidFill>
                  <a:schemeClr val="tx1"/>
                </a:solidFill>
                <a:latin typeface="Dosis" pitchFamily="2" charset="0"/>
              </a:rPr>
              <a:t>dua</a:t>
            </a:r>
            <a:r>
              <a:rPr lang="en-US" sz="1200" dirty="0">
                <a:solidFill>
                  <a:schemeClr val="tx1"/>
                </a:solidFill>
                <a:latin typeface="Dosis" pitchFamily="2" charset="0"/>
              </a:rPr>
              <a:t> </a:t>
            </a:r>
            <a:r>
              <a:rPr lang="en-US" sz="1200" dirty="0" err="1">
                <a:solidFill>
                  <a:schemeClr val="tx1"/>
                </a:solidFill>
                <a:latin typeface="Dosis" pitchFamily="2" charset="0"/>
              </a:rPr>
              <a:t>eksperimen</a:t>
            </a:r>
            <a:r>
              <a:rPr lang="en-US" sz="1200" dirty="0">
                <a:solidFill>
                  <a:schemeClr val="tx1"/>
                </a:solidFill>
                <a:latin typeface="Dosis" pitchFamily="2" charset="0"/>
              </a:rPr>
              <a:t> </a:t>
            </a:r>
            <a:r>
              <a:rPr lang="en-US" sz="1200" dirty="0" err="1">
                <a:solidFill>
                  <a:schemeClr val="tx1"/>
                </a:solidFill>
                <a:latin typeface="Dosis" pitchFamily="2" charset="0"/>
              </a:rPr>
              <a:t>yaitu</a:t>
            </a:r>
            <a:r>
              <a:rPr lang="en-US" sz="1200" dirty="0">
                <a:solidFill>
                  <a:schemeClr val="tx1"/>
                </a:solidFill>
                <a:latin typeface="Dosis" pitchFamily="2" charset="0"/>
              </a:rPr>
              <a:t> </a:t>
            </a:r>
            <a:r>
              <a:rPr lang="en-US" sz="1200" dirty="0" err="1">
                <a:solidFill>
                  <a:schemeClr val="tx1"/>
                </a:solidFill>
                <a:latin typeface="Dosis" pitchFamily="2" charset="0"/>
              </a:rPr>
              <a:t>tanpa</a:t>
            </a:r>
            <a:r>
              <a:rPr lang="en-US" sz="1200" dirty="0">
                <a:solidFill>
                  <a:schemeClr val="tx1"/>
                </a:solidFill>
                <a:latin typeface="Dosis" pitchFamily="2" charset="0"/>
              </a:rPr>
              <a:t> feature scaling dan </a:t>
            </a:r>
            <a:r>
              <a:rPr lang="en-US" sz="1200" dirty="0" err="1">
                <a:solidFill>
                  <a:schemeClr val="tx1"/>
                </a:solidFill>
                <a:latin typeface="Dosis" pitchFamily="2" charset="0"/>
              </a:rPr>
              <a:t>dengan</a:t>
            </a:r>
            <a:r>
              <a:rPr lang="en-US" sz="1200" dirty="0">
                <a:solidFill>
                  <a:schemeClr val="tx1"/>
                </a:solidFill>
                <a:latin typeface="Dosis" pitchFamily="2" charset="0"/>
              </a:rPr>
              <a:t> feature scaling</a:t>
            </a:r>
            <a:endParaRPr lang="en-ID" sz="1200" b="0" dirty="0">
              <a:solidFill>
                <a:schemeClr val="tx1"/>
              </a:solidFill>
              <a:effectLst/>
              <a:latin typeface="Dosis" pitchFamily="2" charset="0"/>
            </a:endParaRPr>
          </a:p>
        </p:txBody>
      </p:sp>
      <p:pic>
        <p:nvPicPr>
          <p:cNvPr id="4" name="Picture 3">
            <a:extLst>
              <a:ext uri="{FF2B5EF4-FFF2-40B4-BE49-F238E27FC236}">
                <a16:creationId xmlns:a16="http://schemas.microsoft.com/office/drawing/2014/main" id="{8B26EFC0-EDAA-1687-E95C-8FBA4E8A4D60}"/>
              </a:ext>
            </a:extLst>
          </p:cNvPr>
          <p:cNvPicPr>
            <a:picLocks noChangeAspect="1"/>
          </p:cNvPicPr>
          <p:nvPr/>
        </p:nvPicPr>
        <p:blipFill>
          <a:blip r:embed="rId4"/>
          <a:stretch>
            <a:fillRect/>
          </a:stretch>
        </p:blipFill>
        <p:spPr>
          <a:xfrm>
            <a:off x="420623" y="1397677"/>
            <a:ext cx="2765717" cy="3247044"/>
          </a:xfrm>
          <a:prstGeom prst="rect">
            <a:avLst/>
          </a:prstGeom>
        </p:spPr>
      </p:pic>
      <p:sp>
        <p:nvSpPr>
          <p:cNvPr id="6" name="TextBox 5">
            <a:extLst>
              <a:ext uri="{FF2B5EF4-FFF2-40B4-BE49-F238E27FC236}">
                <a16:creationId xmlns:a16="http://schemas.microsoft.com/office/drawing/2014/main" id="{D0E4F715-F0F3-63B7-8B7D-3549D085C1F1}"/>
              </a:ext>
            </a:extLst>
          </p:cNvPr>
          <p:cNvSpPr txBox="1"/>
          <p:nvPr/>
        </p:nvSpPr>
        <p:spPr>
          <a:xfrm>
            <a:off x="5124489" y="931144"/>
            <a:ext cx="4572000" cy="338554"/>
          </a:xfrm>
          <a:prstGeom prst="rect">
            <a:avLst/>
          </a:prstGeom>
          <a:noFill/>
        </p:spPr>
        <p:txBody>
          <a:bodyPr wrap="square">
            <a:spAutoFit/>
          </a:bodyPr>
          <a:lstStyle/>
          <a:p>
            <a:pPr marL="285750" lvl="0" indent="-285750" algn="just" rtl="0">
              <a:spcBef>
                <a:spcPts val="0"/>
              </a:spcBef>
              <a:spcAft>
                <a:spcPts val="0"/>
              </a:spcAft>
              <a:buFont typeface="Wingdings" panose="05000000000000000000" pitchFamily="2" charset="2"/>
              <a:buChar char="q"/>
            </a:pPr>
            <a:r>
              <a:rPr lang="en-US" sz="1600" b="1" dirty="0">
                <a:solidFill>
                  <a:schemeClr val="dk1"/>
                </a:solidFill>
                <a:latin typeface="Dosis"/>
                <a:ea typeface="Dosis"/>
                <a:cs typeface="Dosis"/>
                <a:sym typeface="Dosis"/>
              </a:rPr>
              <a:t>Fitur model </a:t>
            </a:r>
            <a:r>
              <a:rPr lang="en-US" sz="1600" b="1" dirty="0" err="1">
                <a:solidFill>
                  <a:schemeClr val="dk1"/>
                </a:solidFill>
                <a:latin typeface="Dosis"/>
                <a:ea typeface="Dosis"/>
                <a:cs typeface="Dosis"/>
                <a:sym typeface="Dosis"/>
              </a:rPr>
              <a:t>dengan</a:t>
            </a:r>
            <a:r>
              <a:rPr lang="en-US" sz="1600" b="1" dirty="0">
                <a:solidFill>
                  <a:schemeClr val="dk1"/>
                </a:solidFill>
                <a:latin typeface="Dosis"/>
                <a:ea typeface="Dosis"/>
                <a:cs typeface="Dosis"/>
                <a:sym typeface="Dosis"/>
              </a:rPr>
              <a:t> feature scaling</a:t>
            </a:r>
          </a:p>
        </p:txBody>
      </p:sp>
      <p:pic>
        <p:nvPicPr>
          <p:cNvPr id="11" name="Picture 10">
            <a:extLst>
              <a:ext uri="{FF2B5EF4-FFF2-40B4-BE49-F238E27FC236}">
                <a16:creationId xmlns:a16="http://schemas.microsoft.com/office/drawing/2014/main" id="{95AD0F32-EE0F-4DA9-7D37-37DCDCF7F366}"/>
              </a:ext>
            </a:extLst>
          </p:cNvPr>
          <p:cNvPicPr>
            <a:picLocks noChangeAspect="1"/>
          </p:cNvPicPr>
          <p:nvPr/>
        </p:nvPicPr>
        <p:blipFill>
          <a:blip r:embed="rId5"/>
          <a:stretch>
            <a:fillRect/>
          </a:stretch>
        </p:blipFill>
        <p:spPr>
          <a:xfrm>
            <a:off x="5424720" y="1347973"/>
            <a:ext cx="2950559" cy="3247027"/>
          </a:xfrm>
          <a:prstGeom prst="rect">
            <a:avLst/>
          </a:prstGeom>
        </p:spPr>
      </p:pic>
    </p:spTree>
    <p:extLst>
      <p:ext uri="{BB962C8B-B14F-4D97-AF65-F5344CB8AC3E}">
        <p14:creationId xmlns:p14="http://schemas.microsoft.com/office/powerpoint/2010/main" val="27438248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0" y="37175"/>
            <a:ext cx="8180700" cy="52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1798" b="1">
                <a:latin typeface="Roboto"/>
                <a:ea typeface="Roboto"/>
                <a:cs typeface="Roboto"/>
                <a:sym typeface="Roboto"/>
              </a:rPr>
              <a:t>Data Modeling</a:t>
            </a:r>
            <a:endParaRPr sz="1798">
              <a:solidFill>
                <a:schemeClr val="lt1"/>
              </a:solidFill>
              <a:latin typeface="Roboto"/>
              <a:ea typeface="Roboto"/>
              <a:cs typeface="Roboto"/>
              <a:sym typeface="Roboto"/>
            </a:endParaRPr>
          </a:p>
        </p:txBody>
      </p:sp>
      <p:sp>
        <p:nvSpPr>
          <p:cNvPr id="2" name="Google Shape;115;p27">
            <a:extLst>
              <a:ext uri="{FF2B5EF4-FFF2-40B4-BE49-F238E27FC236}">
                <a16:creationId xmlns:a16="http://schemas.microsoft.com/office/drawing/2014/main" id="{18A14E6E-1949-EF4D-899D-2BEEEDC396E7}"/>
              </a:ext>
            </a:extLst>
          </p:cNvPr>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dirty="0">
                <a:solidFill>
                  <a:srgbClr val="000000"/>
                </a:solidFill>
              </a:rPr>
              <a:t>Untuk selengkapnya, dapat melihat jupyter notebook </a:t>
            </a:r>
            <a:r>
              <a:rPr lang="en" sz="1100" dirty="0">
                <a:hlinkClick r:id="rId3"/>
              </a:rPr>
              <a:t>disini</a:t>
            </a:r>
            <a:endParaRPr sz="1100" dirty="0">
              <a:solidFill>
                <a:srgbClr val="000000"/>
              </a:solidFill>
            </a:endParaRPr>
          </a:p>
        </p:txBody>
      </p:sp>
      <p:sp>
        <p:nvSpPr>
          <p:cNvPr id="5" name="TextBox 4">
            <a:extLst>
              <a:ext uri="{FF2B5EF4-FFF2-40B4-BE49-F238E27FC236}">
                <a16:creationId xmlns:a16="http://schemas.microsoft.com/office/drawing/2014/main" id="{6ECC155C-4BA4-7A39-3A18-8604A5DC073A}"/>
              </a:ext>
            </a:extLst>
          </p:cNvPr>
          <p:cNvSpPr txBox="1"/>
          <p:nvPr/>
        </p:nvSpPr>
        <p:spPr>
          <a:xfrm>
            <a:off x="84000" y="665171"/>
            <a:ext cx="4572000" cy="338554"/>
          </a:xfrm>
          <a:prstGeom prst="rect">
            <a:avLst/>
          </a:prstGeom>
          <a:noFill/>
        </p:spPr>
        <p:txBody>
          <a:bodyPr wrap="square">
            <a:spAutoFit/>
          </a:bodyPr>
          <a:lstStyle/>
          <a:p>
            <a:pPr marL="285750" lvl="0" indent="-285750" algn="just" rtl="0">
              <a:spcBef>
                <a:spcPts val="0"/>
              </a:spcBef>
              <a:spcAft>
                <a:spcPts val="0"/>
              </a:spcAft>
              <a:buFont typeface="Wingdings" panose="05000000000000000000" pitchFamily="2" charset="2"/>
              <a:buChar char="q"/>
            </a:pPr>
            <a:r>
              <a:rPr lang="en-US" sz="1600" b="1" dirty="0" err="1">
                <a:solidFill>
                  <a:schemeClr val="dk1"/>
                </a:solidFill>
                <a:latin typeface="Dosis"/>
                <a:ea typeface="Dosis"/>
                <a:cs typeface="Dosis"/>
                <a:sym typeface="Dosis"/>
              </a:rPr>
              <a:t>Tanpa</a:t>
            </a:r>
            <a:r>
              <a:rPr lang="en-US" sz="1600" b="1" dirty="0">
                <a:solidFill>
                  <a:schemeClr val="dk1"/>
                </a:solidFill>
                <a:latin typeface="Dosis"/>
                <a:ea typeface="Dosis"/>
                <a:cs typeface="Dosis"/>
                <a:sym typeface="Dosis"/>
              </a:rPr>
              <a:t> Feature Scaling</a:t>
            </a:r>
          </a:p>
        </p:txBody>
      </p:sp>
      <p:pic>
        <p:nvPicPr>
          <p:cNvPr id="7" name="Picture 6">
            <a:extLst>
              <a:ext uri="{FF2B5EF4-FFF2-40B4-BE49-F238E27FC236}">
                <a16:creationId xmlns:a16="http://schemas.microsoft.com/office/drawing/2014/main" id="{5FCB3E17-AEBE-F61B-4D1E-0E17339F1EF9}"/>
              </a:ext>
            </a:extLst>
          </p:cNvPr>
          <p:cNvPicPr>
            <a:picLocks noChangeAspect="1"/>
          </p:cNvPicPr>
          <p:nvPr/>
        </p:nvPicPr>
        <p:blipFill>
          <a:blip r:embed="rId4"/>
          <a:stretch>
            <a:fillRect/>
          </a:stretch>
        </p:blipFill>
        <p:spPr>
          <a:xfrm>
            <a:off x="456533" y="1577785"/>
            <a:ext cx="8398933" cy="1573188"/>
          </a:xfrm>
          <a:prstGeom prst="rect">
            <a:avLst/>
          </a:prstGeom>
        </p:spPr>
      </p:pic>
      <p:sp>
        <p:nvSpPr>
          <p:cNvPr id="8" name="Google Shape;108;p26">
            <a:extLst>
              <a:ext uri="{FF2B5EF4-FFF2-40B4-BE49-F238E27FC236}">
                <a16:creationId xmlns:a16="http://schemas.microsoft.com/office/drawing/2014/main" id="{CE99CCA2-207F-C7FB-A9CD-62B2424D87A9}"/>
              </a:ext>
            </a:extLst>
          </p:cNvPr>
          <p:cNvSpPr txBox="1">
            <a:spLocks/>
          </p:cNvSpPr>
          <p:nvPr/>
        </p:nvSpPr>
        <p:spPr>
          <a:xfrm>
            <a:off x="288534" y="3150973"/>
            <a:ext cx="8523112" cy="86451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lgn="just">
              <a:buNone/>
            </a:pPr>
            <a:r>
              <a:rPr lang="en-US" sz="1200" dirty="0">
                <a:solidFill>
                  <a:schemeClr val="tx1"/>
                </a:solidFill>
                <a:latin typeface="Dosis" pitchFamily="2" charset="0"/>
              </a:rPr>
              <a:t>Dari matrix </a:t>
            </a:r>
            <a:r>
              <a:rPr lang="en-US" sz="1200" dirty="0" err="1">
                <a:solidFill>
                  <a:schemeClr val="tx1"/>
                </a:solidFill>
                <a:latin typeface="Dosis" pitchFamily="2" charset="0"/>
              </a:rPr>
              <a:t>evaluasi</a:t>
            </a:r>
            <a:r>
              <a:rPr lang="en-US" sz="1200" dirty="0">
                <a:solidFill>
                  <a:schemeClr val="tx1"/>
                </a:solidFill>
                <a:latin typeface="Dosis" pitchFamily="2" charset="0"/>
              </a:rPr>
              <a:t> </a:t>
            </a:r>
            <a:r>
              <a:rPr lang="en-US" sz="1200" dirty="0" err="1">
                <a:solidFill>
                  <a:schemeClr val="tx1"/>
                </a:solidFill>
                <a:latin typeface="Dosis" pitchFamily="2" charset="0"/>
              </a:rPr>
              <a:t>diatas</a:t>
            </a:r>
            <a:r>
              <a:rPr lang="en-US" sz="1200" dirty="0">
                <a:solidFill>
                  <a:schemeClr val="tx1"/>
                </a:solidFill>
                <a:latin typeface="Dosis" pitchFamily="2" charset="0"/>
              </a:rPr>
              <a:t> </a:t>
            </a:r>
            <a:r>
              <a:rPr lang="en-US" sz="1200" dirty="0" err="1">
                <a:solidFill>
                  <a:schemeClr val="tx1"/>
                </a:solidFill>
                <a:latin typeface="Dosis" pitchFamily="2" charset="0"/>
              </a:rPr>
              <a:t>diperoleh</a:t>
            </a:r>
            <a:r>
              <a:rPr lang="en-US" sz="1200" dirty="0">
                <a:solidFill>
                  <a:schemeClr val="tx1"/>
                </a:solidFill>
                <a:latin typeface="Dosis" pitchFamily="2" charset="0"/>
              </a:rPr>
              <a:t> </a:t>
            </a:r>
            <a:r>
              <a:rPr lang="en-US" sz="1200" dirty="0" err="1">
                <a:solidFill>
                  <a:schemeClr val="tx1"/>
                </a:solidFill>
                <a:latin typeface="Dosis" pitchFamily="2" charset="0"/>
              </a:rPr>
              <a:t>bahwa</a:t>
            </a:r>
            <a:r>
              <a:rPr lang="en-US" sz="1200" dirty="0">
                <a:solidFill>
                  <a:schemeClr val="tx1"/>
                </a:solidFill>
                <a:latin typeface="Dosis" pitchFamily="2" charset="0"/>
              </a:rPr>
              <a:t> Random Forest </a:t>
            </a:r>
            <a:r>
              <a:rPr lang="en-US" sz="1200" dirty="0" err="1">
                <a:solidFill>
                  <a:schemeClr val="tx1"/>
                </a:solidFill>
                <a:latin typeface="Dosis" pitchFamily="2" charset="0"/>
              </a:rPr>
              <a:t>merupakan</a:t>
            </a:r>
            <a:r>
              <a:rPr lang="en-US" sz="1200" dirty="0">
                <a:solidFill>
                  <a:schemeClr val="tx1"/>
                </a:solidFill>
                <a:latin typeface="Dosis" pitchFamily="2" charset="0"/>
              </a:rPr>
              <a:t> </a:t>
            </a:r>
            <a:r>
              <a:rPr lang="en-US" sz="1200" dirty="0" err="1">
                <a:solidFill>
                  <a:schemeClr val="tx1"/>
                </a:solidFill>
                <a:latin typeface="Dosis" pitchFamily="2" charset="0"/>
              </a:rPr>
              <a:t>algoritma</a:t>
            </a:r>
            <a:r>
              <a:rPr lang="en-US" sz="1200" dirty="0">
                <a:solidFill>
                  <a:schemeClr val="tx1"/>
                </a:solidFill>
                <a:latin typeface="Dosis" pitchFamily="2" charset="0"/>
              </a:rPr>
              <a:t> yang </a:t>
            </a:r>
            <a:r>
              <a:rPr lang="en-US" sz="1200" dirty="0" err="1">
                <a:solidFill>
                  <a:schemeClr val="tx1"/>
                </a:solidFill>
                <a:latin typeface="Dosis" pitchFamily="2" charset="0"/>
              </a:rPr>
              <a:t>memiliki</a:t>
            </a:r>
            <a:r>
              <a:rPr lang="en-US" sz="1200" dirty="0">
                <a:solidFill>
                  <a:schemeClr val="tx1"/>
                </a:solidFill>
                <a:latin typeface="Dosis" pitchFamily="2" charset="0"/>
              </a:rPr>
              <a:t> </a:t>
            </a:r>
            <a:r>
              <a:rPr lang="en-US" sz="1200" dirty="0" err="1">
                <a:solidFill>
                  <a:schemeClr val="tx1"/>
                </a:solidFill>
                <a:latin typeface="Dosis" pitchFamily="2" charset="0"/>
              </a:rPr>
              <a:t>performa</a:t>
            </a:r>
            <a:r>
              <a:rPr lang="en-US" sz="1200" dirty="0">
                <a:solidFill>
                  <a:schemeClr val="tx1"/>
                </a:solidFill>
                <a:latin typeface="Dosis" pitchFamily="2" charset="0"/>
              </a:rPr>
              <a:t> yang </a:t>
            </a:r>
            <a:r>
              <a:rPr lang="en-US" sz="1200" dirty="0" err="1">
                <a:solidFill>
                  <a:schemeClr val="tx1"/>
                </a:solidFill>
                <a:latin typeface="Dosis" pitchFamily="2" charset="0"/>
              </a:rPr>
              <a:t>lebih</a:t>
            </a:r>
            <a:r>
              <a:rPr lang="en-US" sz="1200" dirty="0">
                <a:solidFill>
                  <a:schemeClr val="tx1"/>
                </a:solidFill>
                <a:latin typeface="Dosis" pitchFamily="2" charset="0"/>
              </a:rPr>
              <a:t> </a:t>
            </a:r>
            <a:r>
              <a:rPr lang="en-US" sz="1200" dirty="0" err="1">
                <a:solidFill>
                  <a:schemeClr val="tx1"/>
                </a:solidFill>
                <a:latin typeface="Dosis" pitchFamily="2" charset="0"/>
              </a:rPr>
              <a:t>baik</a:t>
            </a:r>
            <a:r>
              <a:rPr lang="en-US" sz="1200" dirty="0">
                <a:solidFill>
                  <a:schemeClr val="tx1"/>
                </a:solidFill>
                <a:latin typeface="Dosis" pitchFamily="2" charset="0"/>
              </a:rPr>
              <a:t> </a:t>
            </a:r>
            <a:r>
              <a:rPr lang="en-US" sz="1200" dirty="0" err="1">
                <a:solidFill>
                  <a:schemeClr val="tx1"/>
                </a:solidFill>
                <a:latin typeface="Dosis" pitchFamily="2" charset="0"/>
              </a:rPr>
              <a:t>dibandingkan</a:t>
            </a:r>
            <a:r>
              <a:rPr lang="en-US" sz="1200" dirty="0">
                <a:solidFill>
                  <a:schemeClr val="tx1"/>
                </a:solidFill>
                <a:latin typeface="Dosis" pitchFamily="2" charset="0"/>
              </a:rPr>
              <a:t> </a:t>
            </a:r>
            <a:r>
              <a:rPr lang="en-US" sz="1200" dirty="0" err="1">
                <a:solidFill>
                  <a:schemeClr val="tx1"/>
                </a:solidFill>
                <a:latin typeface="Dosis" pitchFamily="2" charset="0"/>
              </a:rPr>
              <a:t>algoritma</a:t>
            </a:r>
            <a:r>
              <a:rPr lang="en-US" sz="1200" dirty="0">
                <a:solidFill>
                  <a:schemeClr val="tx1"/>
                </a:solidFill>
                <a:latin typeface="Dosis" pitchFamily="2" charset="0"/>
              </a:rPr>
              <a:t> yang </a:t>
            </a:r>
            <a:r>
              <a:rPr lang="en-US" sz="1200" dirty="0" err="1">
                <a:solidFill>
                  <a:schemeClr val="tx1"/>
                </a:solidFill>
                <a:latin typeface="Dosis" pitchFamily="2" charset="0"/>
              </a:rPr>
              <a:t>lainnya</a:t>
            </a:r>
            <a:r>
              <a:rPr lang="en-US" sz="1200" dirty="0">
                <a:solidFill>
                  <a:schemeClr val="tx1"/>
                </a:solidFill>
                <a:latin typeface="Dosis" pitchFamily="2" charset="0"/>
              </a:rPr>
              <a:t>. </a:t>
            </a:r>
            <a:r>
              <a:rPr lang="en-US" sz="1200" dirty="0" err="1">
                <a:solidFill>
                  <a:schemeClr val="tx1"/>
                </a:solidFill>
                <a:latin typeface="Dosis" pitchFamily="2" charset="0"/>
              </a:rPr>
              <a:t>Namun</a:t>
            </a:r>
            <a:r>
              <a:rPr lang="en-US" sz="1200" dirty="0">
                <a:solidFill>
                  <a:schemeClr val="tx1"/>
                </a:solidFill>
                <a:latin typeface="Dosis" pitchFamily="2" charset="0"/>
              </a:rPr>
              <a:t>, </a:t>
            </a:r>
            <a:r>
              <a:rPr lang="en-US" sz="1200" dirty="0" err="1">
                <a:solidFill>
                  <a:schemeClr val="tx1"/>
                </a:solidFill>
                <a:latin typeface="Dosis" pitchFamily="2" charset="0"/>
              </a:rPr>
              <a:t>dalam</a:t>
            </a:r>
            <a:r>
              <a:rPr lang="en-US" sz="1200" dirty="0">
                <a:solidFill>
                  <a:schemeClr val="tx1"/>
                </a:solidFill>
                <a:latin typeface="Dosis" pitchFamily="2" charset="0"/>
              </a:rPr>
              <a:t> </a:t>
            </a:r>
            <a:r>
              <a:rPr lang="en-US" sz="1200" dirty="0" err="1">
                <a:solidFill>
                  <a:schemeClr val="tx1"/>
                </a:solidFill>
                <a:latin typeface="Dosis" pitchFamily="2" charset="0"/>
              </a:rPr>
              <a:t>segi</a:t>
            </a:r>
            <a:r>
              <a:rPr lang="en-US" sz="1200" dirty="0">
                <a:solidFill>
                  <a:schemeClr val="tx1"/>
                </a:solidFill>
                <a:latin typeface="Dosis" pitchFamily="2" charset="0"/>
              </a:rPr>
              <a:t> </a:t>
            </a:r>
            <a:r>
              <a:rPr lang="en-US" sz="1200" dirty="0" err="1">
                <a:solidFill>
                  <a:schemeClr val="tx1"/>
                </a:solidFill>
                <a:latin typeface="Dosis" pitchFamily="2" charset="0"/>
              </a:rPr>
              <a:t>waktu</a:t>
            </a:r>
            <a:r>
              <a:rPr lang="en-US" sz="1200" dirty="0">
                <a:solidFill>
                  <a:schemeClr val="tx1"/>
                </a:solidFill>
                <a:latin typeface="Dosis" pitchFamily="2" charset="0"/>
              </a:rPr>
              <a:t> </a:t>
            </a:r>
            <a:r>
              <a:rPr lang="en-US" sz="1200" dirty="0" err="1">
                <a:solidFill>
                  <a:schemeClr val="tx1"/>
                </a:solidFill>
                <a:latin typeface="Dosis" pitchFamily="2" charset="0"/>
              </a:rPr>
              <a:t>komputasi</a:t>
            </a:r>
            <a:r>
              <a:rPr lang="en-US" sz="1200" dirty="0">
                <a:solidFill>
                  <a:schemeClr val="tx1"/>
                </a:solidFill>
                <a:latin typeface="Dosis" pitchFamily="2" charset="0"/>
              </a:rPr>
              <a:t>, random forest </a:t>
            </a:r>
            <a:r>
              <a:rPr lang="en-US" sz="1200" dirty="0" err="1">
                <a:solidFill>
                  <a:schemeClr val="tx1"/>
                </a:solidFill>
                <a:latin typeface="Dosis" pitchFamily="2" charset="0"/>
              </a:rPr>
              <a:t>merupakan</a:t>
            </a:r>
            <a:r>
              <a:rPr lang="en-US" sz="1200" dirty="0">
                <a:solidFill>
                  <a:schemeClr val="tx1"/>
                </a:solidFill>
                <a:latin typeface="Dosis" pitchFamily="2" charset="0"/>
              </a:rPr>
              <a:t> </a:t>
            </a:r>
            <a:r>
              <a:rPr lang="en-US" sz="1200" dirty="0" err="1">
                <a:solidFill>
                  <a:schemeClr val="tx1"/>
                </a:solidFill>
                <a:latin typeface="Dosis" pitchFamily="2" charset="0"/>
              </a:rPr>
              <a:t>algoritma</a:t>
            </a:r>
            <a:r>
              <a:rPr lang="en-US" sz="1200" dirty="0">
                <a:solidFill>
                  <a:schemeClr val="tx1"/>
                </a:solidFill>
                <a:latin typeface="Dosis" pitchFamily="2" charset="0"/>
              </a:rPr>
              <a:t> yang paling </a:t>
            </a:r>
            <a:r>
              <a:rPr lang="en-US" sz="1200" dirty="0" err="1">
                <a:solidFill>
                  <a:schemeClr val="tx1"/>
                </a:solidFill>
                <a:latin typeface="Dosis" pitchFamily="2" charset="0"/>
              </a:rPr>
              <a:t>banyak</a:t>
            </a:r>
            <a:r>
              <a:rPr lang="en-US" sz="1200" dirty="0">
                <a:solidFill>
                  <a:schemeClr val="tx1"/>
                </a:solidFill>
                <a:latin typeface="Dosis" pitchFamily="2" charset="0"/>
              </a:rPr>
              <a:t> </a:t>
            </a:r>
            <a:r>
              <a:rPr lang="en-US" sz="1200" dirty="0" err="1">
                <a:solidFill>
                  <a:schemeClr val="tx1"/>
                </a:solidFill>
                <a:latin typeface="Dosis" pitchFamily="2" charset="0"/>
              </a:rPr>
              <a:t>membutuhkan</a:t>
            </a:r>
            <a:r>
              <a:rPr lang="en-US" sz="1200" dirty="0">
                <a:solidFill>
                  <a:schemeClr val="tx1"/>
                </a:solidFill>
                <a:latin typeface="Dosis" pitchFamily="2" charset="0"/>
              </a:rPr>
              <a:t> </a:t>
            </a:r>
            <a:r>
              <a:rPr lang="en-US" sz="1200" dirty="0" err="1">
                <a:solidFill>
                  <a:schemeClr val="tx1"/>
                </a:solidFill>
                <a:latin typeface="Dosis" pitchFamily="2" charset="0"/>
              </a:rPr>
              <a:t>waktu</a:t>
            </a:r>
            <a:r>
              <a:rPr lang="en-US" sz="1200" dirty="0">
                <a:solidFill>
                  <a:schemeClr val="tx1"/>
                </a:solidFill>
                <a:latin typeface="Dosis" pitchFamily="2" charset="0"/>
              </a:rPr>
              <a:t>. </a:t>
            </a:r>
            <a:r>
              <a:rPr lang="en-US" sz="1200" dirty="0" err="1">
                <a:solidFill>
                  <a:schemeClr val="tx1"/>
                </a:solidFill>
                <a:latin typeface="Dosis" pitchFamily="2" charset="0"/>
              </a:rPr>
              <a:t>Sedangkan</a:t>
            </a:r>
            <a:r>
              <a:rPr lang="en-US" sz="1200" dirty="0">
                <a:solidFill>
                  <a:schemeClr val="tx1"/>
                </a:solidFill>
                <a:latin typeface="Dosis" pitchFamily="2" charset="0"/>
              </a:rPr>
              <a:t> </a:t>
            </a:r>
            <a:r>
              <a:rPr lang="en-US" sz="1200" dirty="0" err="1">
                <a:solidFill>
                  <a:schemeClr val="tx1"/>
                </a:solidFill>
                <a:latin typeface="Dosis" pitchFamily="2" charset="0"/>
              </a:rPr>
              <a:t>algoritma</a:t>
            </a:r>
            <a:r>
              <a:rPr lang="en-US" sz="1200" dirty="0">
                <a:solidFill>
                  <a:schemeClr val="tx1"/>
                </a:solidFill>
                <a:latin typeface="Dosis" pitchFamily="2" charset="0"/>
              </a:rPr>
              <a:t> yang </a:t>
            </a:r>
            <a:r>
              <a:rPr lang="en-US" sz="1200" dirty="0" err="1">
                <a:solidFill>
                  <a:schemeClr val="tx1"/>
                </a:solidFill>
                <a:latin typeface="Dosis" pitchFamily="2" charset="0"/>
              </a:rPr>
              <a:t>membutuhkan</a:t>
            </a:r>
            <a:r>
              <a:rPr lang="en-US" sz="1200" dirty="0">
                <a:solidFill>
                  <a:schemeClr val="tx1"/>
                </a:solidFill>
                <a:latin typeface="Dosis" pitchFamily="2" charset="0"/>
              </a:rPr>
              <a:t> </a:t>
            </a:r>
            <a:r>
              <a:rPr lang="en-US" sz="1200" dirty="0" err="1">
                <a:solidFill>
                  <a:schemeClr val="tx1"/>
                </a:solidFill>
                <a:latin typeface="Dosis" pitchFamily="2" charset="0"/>
              </a:rPr>
              <a:t>waktu</a:t>
            </a:r>
            <a:r>
              <a:rPr lang="en-US" sz="1200" dirty="0">
                <a:solidFill>
                  <a:schemeClr val="tx1"/>
                </a:solidFill>
                <a:latin typeface="Dosis" pitchFamily="2" charset="0"/>
              </a:rPr>
              <a:t> paling </a:t>
            </a:r>
            <a:r>
              <a:rPr lang="en-US" sz="1200" dirty="0" err="1">
                <a:solidFill>
                  <a:schemeClr val="tx1"/>
                </a:solidFill>
                <a:latin typeface="Dosis" pitchFamily="2" charset="0"/>
              </a:rPr>
              <a:t>sedikit</a:t>
            </a:r>
            <a:r>
              <a:rPr lang="en-US" sz="1200" dirty="0">
                <a:solidFill>
                  <a:schemeClr val="tx1"/>
                </a:solidFill>
                <a:latin typeface="Dosis" pitchFamily="2" charset="0"/>
              </a:rPr>
              <a:t> </a:t>
            </a:r>
            <a:r>
              <a:rPr lang="en-US" sz="1200" dirty="0" err="1">
                <a:solidFill>
                  <a:schemeClr val="tx1"/>
                </a:solidFill>
                <a:latin typeface="Dosis" pitchFamily="2" charset="0"/>
              </a:rPr>
              <a:t>adalah</a:t>
            </a:r>
            <a:r>
              <a:rPr lang="en-US" sz="1200" dirty="0">
                <a:solidFill>
                  <a:schemeClr val="tx1"/>
                </a:solidFill>
                <a:latin typeface="Dosis" pitchFamily="2" charset="0"/>
              </a:rPr>
              <a:t> </a:t>
            </a:r>
            <a:r>
              <a:rPr lang="en-US" sz="1200" dirty="0" err="1">
                <a:solidFill>
                  <a:schemeClr val="tx1"/>
                </a:solidFill>
                <a:latin typeface="Dosis" pitchFamily="2" charset="0"/>
              </a:rPr>
              <a:t>algoritma</a:t>
            </a:r>
            <a:r>
              <a:rPr lang="en-US" sz="1200" dirty="0">
                <a:solidFill>
                  <a:schemeClr val="tx1"/>
                </a:solidFill>
                <a:latin typeface="Dosis" pitchFamily="2" charset="0"/>
              </a:rPr>
              <a:t> Decision Tree. Mari </a:t>
            </a:r>
            <a:r>
              <a:rPr lang="en-US" sz="1200" dirty="0" err="1">
                <a:solidFill>
                  <a:schemeClr val="tx1"/>
                </a:solidFill>
                <a:latin typeface="Dosis" pitchFamily="2" charset="0"/>
              </a:rPr>
              <a:t>kita</a:t>
            </a:r>
            <a:r>
              <a:rPr lang="en-US" sz="1200" dirty="0">
                <a:solidFill>
                  <a:schemeClr val="tx1"/>
                </a:solidFill>
                <a:latin typeface="Dosis" pitchFamily="2" charset="0"/>
              </a:rPr>
              <a:t> </a:t>
            </a:r>
            <a:r>
              <a:rPr lang="en-US" sz="1200" dirty="0" err="1">
                <a:solidFill>
                  <a:schemeClr val="tx1"/>
                </a:solidFill>
                <a:latin typeface="Dosis" pitchFamily="2" charset="0"/>
              </a:rPr>
              <a:t>cek</a:t>
            </a:r>
            <a:r>
              <a:rPr lang="en-US" sz="1200" dirty="0">
                <a:solidFill>
                  <a:schemeClr val="tx1"/>
                </a:solidFill>
                <a:latin typeface="Dosis" pitchFamily="2" charset="0"/>
              </a:rPr>
              <a:t> </a:t>
            </a:r>
            <a:r>
              <a:rPr lang="en-US" sz="1200" dirty="0" err="1">
                <a:solidFill>
                  <a:schemeClr val="tx1"/>
                </a:solidFill>
                <a:latin typeface="Dosis" pitchFamily="2" charset="0"/>
              </a:rPr>
              <a:t>jika</a:t>
            </a:r>
            <a:r>
              <a:rPr lang="en-US" sz="1200" dirty="0">
                <a:solidFill>
                  <a:schemeClr val="tx1"/>
                </a:solidFill>
                <a:latin typeface="Dosis" pitchFamily="2" charset="0"/>
              </a:rPr>
              <a:t> </a:t>
            </a:r>
            <a:r>
              <a:rPr lang="en-US" sz="1200" dirty="0" err="1">
                <a:solidFill>
                  <a:schemeClr val="tx1"/>
                </a:solidFill>
                <a:latin typeface="Dosis" pitchFamily="2" charset="0"/>
              </a:rPr>
              <a:t>dilakukan</a:t>
            </a:r>
            <a:r>
              <a:rPr lang="en-US" sz="1200" dirty="0">
                <a:solidFill>
                  <a:schemeClr val="tx1"/>
                </a:solidFill>
                <a:latin typeface="Dosis" pitchFamily="2" charset="0"/>
              </a:rPr>
              <a:t> feature transformation.</a:t>
            </a:r>
            <a:endParaRPr lang="en-ID" sz="1200" b="0" dirty="0">
              <a:solidFill>
                <a:schemeClr val="tx1"/>
              </a:solidFill>
              <a:effectLst/>
              <a:latin typeface="Dosis" pitchFamily="2" charset="0"/>
            </a:endParaRPr>
          </a:p>
        </p:txBody>
      </p:sp>
      <p:sp>
        <p:nvSpPr>
          <p:cNvPr id="9" name="Google Shape;108;p26">
            <a:extLst>
              <a:ext uri="{FF2B5EF4-FFF2-40B4-BE49-F238E27FC236}">
                <a16:creationId xmlns:a16="http://schemas.microsoft.com/office/drawing/2014/main" id="{25020114-465F-F980-B9AE-BF6FADEA7562}"/>
              </a:ext>
            </a:extLst>
          </p:cNvPr>
          <p:cNvSpPr txBox="1">
            <a:spLocks/>
          </p:cNvSpPr>
          <p:nvPr/>
        </p:nvSpPr>
        <p:spPr>
          <a:xfrm>
            <a:off x="288534" y="1059749"/>
            <a:ext cx="8523112" cy="86451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lgn="just">
              <a:buNone/>
            </a:pPr>
            <a:r>
              <a:rPr lang="en-US" sz="1200" dirty="0" err="1">
                <a:solidFill>
                  <a:schemeClr val="tx1"/>
                </a:solidFill>
                <a:latin typeface="Dosis" pitchFamily="2" charset="0"/>
              </a:rPr>
              <a:t>Berikut</a:t>
            </a:r>
            <a:r>
              <a:rPr lang="en-US" sz="1200" dirty="0">
                <a:solidFill>
                  <a:schemeClr val="tx1"/>
                </a:solidFill>
                <a:latin typeface="Dosis" pitchFamily="2" charset="0"/>
              </a:rPr>
              <a:t> </a:t>
            </a:r>
            <a:r>
              <a:rPr lang="en-US" sz="1200" dirty="0" err="1">
                <a:solidFill>
                  <a:schemeClr val="tx1"/>
                </a:solidFill>
                <a:latin typeface="Dosis" pitchFamily="2" charset="0"/>
              </a:rPr>
              <a:t>merupakan</a:t>
            </a:r>
            <a:r>
              <a:rPr lang="en-US" sz="1200" dirty="0">
                <a:solidFill>
                  <a:schemeClr val="tx1"/>
                </a:solidFill>
                <a:latin typeface="Dosis" pitchFamily="2" charset="0"/>
              </a:rPr>
              <a:t> </a:t>
            </a:r>
            <a:r>
              <a:rPr lang="en-US" sz="1200" dirty="0" err="1">
                <a:solidFill>
                  <a:schemeClr val="tx1"/>
                </a:solidFill>
                <a:latin typeface="Dosis" pitchFamily="2" charset="0"/>
              </a:rPr>
              <a:t>hasil</a:t>
            </a:r>
            <a:r>
              <a:rPr lang="en-US" sz="1200" dirty="0">
                <a:solidFill>
                  <a:schemeClr val="tx1"/>
                </a:solidFill>
                <a:latin typeface="Dosis" pitchFamily="2" charset="0"/>
              </a:rPr>
              <a:t> </a:t>
            </a:r>
            <a:r>
              <a:rPr lang="en-US" sz="1200" dirty="0" err="1">
                <a:solidFill>
                  <a:schemeClr val="tx1"/>
                </a:solidFill>
                <a:latin typeface="Dosis" pitchFamily="2" charset="0"/>
              </a:rPr>
              <a:t>dari</a:t>
            </a:r>
            <a:r>
              <a:rPr lang="en-US" sz="1200" dirty="0">
                <a:solidFill>
                  <a:schemeClr val="tx1"/>
                </a:solidFill>
                <a:latin typeface="Dosis" pitchFamily="2" charset="0"/>
              </a:rPr>
              <a:t> model </a:t>
            </a:r>
            <a:r>
              <a:rPr lang="en-US" sz="1200" dirty="0" err="1">
                <a:solidFill>
                  <a:schemeClr val="tx1"/>
                </a:solidFill>
                <a:latin typeface="Dosis" pitchFamily="2" charset="0"/>
              </a:rPr>
              <a:t>tanpa</a:t>
            </a:r>
            <a:r>
              <a:rPr lang="en-US" sz="1200" dirty="0">
                <a:solidFill>
                  <a:schemeClr val="tx1"/>
                </a:solidFill>
                <a:latin typeface="Dosis" pitchFamily="2" charset="0"/>
              </a:rPr>
              <a:t> proses </a:t>
            </a:r>
            <a:r>
              <a:rPr lang="en-US" sz="1200" dirty="0" err="1">
                <a:solidFill>
                  <a:schemeClr val="tx1"/>
                </a:solidFill>
                <a:latin typeface="Dosis" pitchFamily="2" charset="0"/>
              </a:rPr>
              <a:t>normalisasi</a:t>
            </a:r>
            <a:r>
              <a:rPr lang="en-US" sz="1200" dirty="0">
                <a:solidFill>
                  <a:schemeClr val="tx1"/>
                </a:solidFill>
                <a:latin typeface="Dosis" pitchFamily="2" charset="0"/>
              </a:rPr>
              <a:t> dan scaling </a:t>
            </a:r>
            <a:r>
              <a:rPr lang="en-US" sz="1200" dirty="0" err="1">
                <a:solidFill>
                  <a:schemeClr val="tx1"/>
                </a:solidFill>
                <a:latin typeface="Dosis" pitchFamily="2" charset="0"/>
              </a:rPr>
              <a:t>dari</a:t>
            </a:r>
            <a:r>
              <a:rPr lang="en-US" sz="1200" dirty="0">
                <a:solidFill>
                  <a:schemeClr val="tx1"/>
                </a:solidFill>
                <a:latin typeface="Dosis" pitchFamily="2" charset="0"/>
              </a:rPr>
              <a:t> data </a:t>
            </a:r>
            <a:r>
              <a:rPr lang="en-US" sz="1200" dirty="0" err="1">
                <a:solidFill>
                  <a:schemeClr val="tx1"/>
                </a:solidFill>
                <a:latin typeface="Dosis" pitchFamily="2" charset="0"/>
              </a:rPr>
              <a:t>numerik</a:t>
            </a:r>
            <a:endParaRPr lang="en-ID" sz="1200" b="0" dirty="0">
              <a:solidFill>
                <a:schemeClr val="tx1"/>
              </a:solidFill>
              <a:effectLst/>
              <a:latin typeface="Dosis" pitchFamily="2"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0" y="37175"/>
            <a:ext cx="8180700" cy="52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1798" b="1">
                <a:latin typeface="Roboto"/>
                <a:ea typeface="Roboto"/>
                <a:cs typeface="Roboto"/>
                <a:sym typeface="Roboto"/>
              </a:rPr>
              <a:t>Data Modeling</a:t>
            </a:r>
            <a:endParaRPr sz="1798">
              <a:solidFill>
                <a:schemeClr val="lt1"/>
              </a:solidFill>
              <a:latin typeface="Roboto"/>
              <a:ea typeface="Roboto"/>
              <a:cs typeface="Roboto"/>
              <a:sym typeface="Roboto"/>
            </a:endParaRPr>
          </a:p>
        </p:txBody>
      </p:sp>
      <p:sp>
        <p:nvSpPr>
          <p:cNvPr id="2" name="Google Shape;115;p27">
            <a:extLst>
              <a:ext uri="{FF2B5EF4-FFF2-40B4-BE49-F238E27FC236}">
                <a16:creationId xmlns:a16="http://schemas.microsoft.com/office/drawing/2014/main" id="{18A14E6E-1949-EF4D-899D-2BEEEDC396E7}"/>
              </a:ext>
            </a:extLst>
          </p:cNvPr>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dirty="0">
                <a:solidFill>
                  <a:srgbClr val="000000"/>
                </a:solidFill>
              </a:rPr>
              <a:t>Untuk selengkapnya, dapat melihat jupyter notebook </a:t>
            </a:r>
            <a:r>
              <a:rPr lang="en" sz="1100" dirty="0">
                <a:hlinkClick r:id="rId3"/>
              </a:rPr>
              <a:t>disini</a:t>
            </a:r>
            <a:endParaRPr sz="1100" dirty="0">
              <a:solidFill>
                <a:srgbClr val="000000"/>
              </a:solidFill>
            </a:endParaRPr>
          </a:p>
        </p:txBody>
      </p:sp>
      <p:sp>
        <p:nvSpPr>
          <p:cNvPr id="5" name="TextBox 4">
            <a:extLst>
              <a:ext uri="{FF2B5EF4-FFF2-40B4-BE49-F238E27FC236}">
                <a16:creationId xmlns:a16="http://schemas.microsoft.com/office/drawing/2014/main" id="{6ECC155C-4BA4-7A39-3A18-8604A5DC073A}"/>
              </a:ext>
            </a:extLst>
          </p:cNvPr>
          <p:cNvSpPr txBox="1"/>
          <p:nvPr/>
        </p:nvSpPr>
        <p:spPr>
          <a:xfrm>
            <a:off x="84000" y="665171"/>
            <a:ext cx="4572000" cy="338554"/>
          </a:xfrm>
          <a:prstGeom prst="rect">
            <a:avLst/>
          </a:prstGeom>
          <a:noFill/>
        </p:spPr>
        <p:txBody>
          <a:bodyPr wrap="square">
            <a:spAutoFit/>
          </a:bodyPr>
          <a:lstStyle/>
          <a:p>
            <a:pPr marL="285750" lvl="0" indent="-285750" algn="just" rtl="0">
              <a:spcBef>
                <a:spcPts val="0"/>
              </a:spcBef>
              <a:spcAft>
                <a:spcPts val="0"/>
              </a:spcAft>
              <a:buFont typeface="Wingdings" panose="05000000000000000000" pitchFamily="2" charset="2"/>
              <a:buChar char="q"/>
            </a:pPr>
            <a:r>
              <a:rPr lang="en-US" sz="1600" b="1" dirty="0" err="1">
                <a:solidFill>
                  <a:schemeClr val="dk1"/>
                </a:solidFill>
                <a:latin typeface="Dosis"/>
                <a:ea typeface="Dosis"/>
                <a:cs typeface="Dosis"/>
                <a:sym typeface="Dosis"/>
              </a:rPr>
              <a:t>Dengan</a:t>
            </a:r>
            <a:r>
              <a:rPr lang="en-US" sz="1600" b="1" dirty="0">
                <a:solidFill>
                  <a:schemeClr val="dk1"/>
                </a:solidFill>
                <a:latin typeface="Dosis"/>
                <a:ea typeface="Dosis"/>
                <a:cs typeface="Dosis"/>
                <a:sym typeface="Dosis"/>
              </a:rPr>
              <a:t> Feature Scaling</a:t>
            </a:r>
          </a:p>
        </p:txBody>
      </p:sp>
      <p:sp>
        <p:nvSpPr>
          <p:cNvPr id="8" name="Google Shape;108;p26">
            <a:extLst>
              <a:ext uri="{FF2B5EF4-FFF2-40B4-BE49-F238E27FC236}">
                <a16:creationId xmlns:a16="http://schemas.microsoft.com/office/drawing/2014/main" id="{CE99CCA2-207F-C7FB-A9CD-62B2424D87A9}"/>
              </a:ext>
            </a:extLst>
          </p:cNvPr>
          <p:cNvSpPr txBox="1">
            <a:spLocks/>
          </p:cNvSpPr>
          <p:nvPr/>
        </p:nvSpPr>
        <p:spPr>
          <a:xfrm>
            <a:off x="119763" y="2973818"/>
            <a:ext cx="8281067" cy="156802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lgn="just">
              <a:buNone/>
            </a:pPr>
            <a:r>
              <a:rPr lang="en-US" sz="1200" dirty="0" err="1">
                <a:solidFill>
                  <a:schemeClr val="tx1"/>
                </a:solidFill>
                <a:latin typeface="Dosis" pitchFamily="2" charset="0"/>
              </a:rPr>
              <a:t>Tujuan</a:t>
            </a:r>
            <a:r>
              <a:rPr lang="en-US" sz="1200" dirty="0">
                <a:solidFill>
                  <a:schemeClr val="tx1"/>
                </a:solidFill>
                <a:latin typeface="Dosis" pitchFamily="2" charset="0"/>
              </a:rPr>
              <a:t> model </a:t>
            </a:r>
            <a:r>
              <a:rPr lang="en-US" sz="1200" dirty="0" err="1">
                <a:solidFill>
                  <a:schemeClr val="tx1"/>
                </a:solidFill>
                <a:latin typeface="Dosis" pitchFamily="2" charset="0"/>
              </a:rPr>
              <a:t>adalah</a:t>
            </a:r>
            <a:r>
              <a:rPr lang="en-US" sz="1200" dirty="0">
                <a:solidFill>
                  <a:schemeClr val="tx1"/>
                </a:solidFill>
                <a:latin typeface="Dosis" pitchFamily="2" charset="0"/>
              </a:rPr>
              <a:t> </a:t>
            </a:r>
            <a:r>
              <a:rPr lang="en-US" sz="1200" dirty="0" err="1">
                <a:solidFill>
                  <a:schemeClr val="tx1"/>
                </a:solidFill>
                <a:latin typeface="Dosis" pitchFamily="2" charset="0"/>
              </a:rPr>
              <a:t>memprediksi</a:t>
            </a:r>
            <a:r>
              <a:rPr lang="en-US" sz="1200" dirty="0">
                <a:solidFill>
                  <a:schemeClr val="tx1"/>
                </a:solidFill>
                <a:latin typeface="Dosis" pitchFamily="2" charset="0"/>
              </a:rPr>
              <a:t> </a:t>
            </a:r>
            <a:r>
              <a:rPr lang="en-US" sz="1200" dirty="0" err="1">
                <a:solidFill>
                  <a:schemeClr val="tx1"/>
                </a:solidFill>
                <a:latin typeface="Dosis" pitchFamily="2" charset="0"/>
              </a:rPr>
              <a:t>jumlah</a:t>
            </a:r>
            <a:r>
              <a:rPr lang="en-US" sz="1200" dirty="0">
                <a:solidFill>
                  <a:schemeClr val="tx1"/>
                </a:solidFill>
                <a:latin typeface="Dosis" pitchFamily="2" charset="0"/>
              </a:rPr>
              <a:t> </a:t>
            </a:r>
            <a:r>
              <a:rPr lang="en-US" sz="1200" dirty="0" err="1">
                <a:solidFill>
                  <a:schemeClr val="tx1"/>
                </a:solidFill>
                <a:latin typeface="Dosis" pitchFamily="2" charset="0"/>
              </a:rPr>
              <a:t>maksimum</a:t>
            </a:r>
            <a:r>
              <a:rPr lang="en-US" sz="1200" dirty="0">
                <a:solidFill>
                  <a:schemeClr val="tx1"/>
                </a:solidFill>
                <a:latin typeface="Dosis" pitchFamily="2" charset="0"/>
              </a:rPr>
              <a:t> </a:t>
            </a:r>
            <a:r>
              <a:rPr lang="en-US" sz="1200" dirty="0" err="1">
                <a:solidFill>
                  <a:schemeClr val="tx1"/>
                </a:solidFill>
                <a:latin typeface="Dosis" pitchFamily="2" charset="0"/>
              </a:rPr>
              <a:t>pelanggan</a:t>
            </a:r>
            <a:r>
              <a:rPr lang="en-US" sz="1200" dirty="0">
                <a:solidFill>
                  <a:schemeClr val="tx1"/>
                </a:solidFill>
                <a:latin typeface="Dosis" pitchFamily="2" charset="0"/>
              </a:rPr>
              <a:t> </a:t>
            </a:r>
            <a:r>
              <a:rPr lang="en-US" sz="1200" dirty="0" err="1">
                <a:solidFill>
                  <a:schemeClr val="tx1"/>
                </a:solidFill>
                <a:latin typeface="Dosis" pitchFamily="2" charset="0"/>
              </a:rPr>
              <a:t>potensial</a:t>
            </a:r>
            <a:r>
              <a:rPr lang="en-US" sz="1200" dirty="0">
                <a:solidFill>
                  <a:schemeClr val="tx1"/>
                </a:solidFill>
                <a:latin typeface="Dosis" pitchFamily="2" charset="0"/>
              </a:rPr>
              <a:t> yang </a:t>
            </a:r>
            <a:r>
              <a:rPr lang="en-US" sz="1200" dirty="0" err="1">
                <a:solidFill>
                  <a:schemeClr val="tx1"/>
                </a:solidFill>
                <a:latin typeface="Dosis" pitchFamily="2" charset="0"/>
              </a:rPr>
              <a:t>mengklik</a:t>
            </a:r>
            <a:r>
              <a:rPr lang="en-US" sz="1200" dirty="0">
                <a:solidFill>
                  <a:schemeClr val="tx1"/>
                </a:solidFill>
                <a:latin typeface="Dosis" pitchFamily="2" charset="0"/>
              </a:rPr>
              <a:t> </a:t>
            </a:r>
            <a:r>
              <a:rPr lang="en-US" sz="1200" dirty="0" err="1">
                <a:solidFill>
                  <a:schemeClr val="tx1"/>
                </a:solidFill>
                <a:latin typeface="Dosis" pitchFamily="2" charset="0"/>
              </a:rPr>
              <a:t>iklan</a:t>
            </a:r>
            <a:r>
              <a:rPr lang="en-US" sz="1200" dirty="0">
                <a:solidFill>
                  <a:schemeClr val="tx1"/>
                </a:solidFill>
                <a:latin typeface="Dosis" pitchFamily="2" charset="0"/>
              </a:rPr>
              <a:t>. Oleh </a:t>
            </a:r>
            <a:r>
              <a:rPr lang="en-US" sz="1200" dirty="0" err="1">
                <a:solidFill>
                  <a:schemeClr val="tx1"/>
                </a:solidFill>
                <a:latin typeface="Dosis" pitchFamily="2" charset="0"/>
              </a:rPr>
              <a:t>karena</a:t>
            </a:r>
            <a:r>
              <a:rPr lang="en-US" sz="1200" dirty="0">
                <a:solidFill>
                  <a:schemeClr val="tx1"/>
                </a:solidFill>
                <a:latin typeface="Dosis" pitchFamily="2" charset="0"/>
              </a:rPr>
              <a:t> </a:t>
            </a:r>
            <a:r>
              <a:rPr lang="en-US" sz="1200" dirty="0" err="1">
                <a:solidFill>
                  <a:schemeClr val="tx1"/>
                </a:solidFill>
                <a:latin typeface="Dosis" pitchFamily="2" charset="0"/>
              </a:rPr>
              <a:t>itu</a:t>
            </a:r>
            <a:r>
              <a:rPr lang="en-US" sz="1200" dirty="0">
                <a:solidFill>
                  <a:schemeClr val="tx1"/>
                </a:solidFill>
                <a:latin typeface="Dosis" pitchFamily="2" charset="0"/>
              </a:rPr>
              <a:t> </a:t>
            </a:r>
            <a:r>
              <a:rPr lang="en-US" sz="1200" dirty="0" err="1">
                <a:solidFill>
                  <a:schemeClr val="tx1"/>
                </a:solidFill>
                <a:latin typeface="Dosis" pitchFamily="2" charset="0"/>
              </a:rPr>
              <a:t>kita</a:t>
            </a:r>
            <a:r>
              <a:rPr lang="en-US" sz="1200" dirty="0">
                <a:solidFill>
                  <a:schemeClr val="tx1"/>
                </a:solidFill>
                <a:latin typeface="Dosis" pitchFamily="2" charset="0"/>
              </a:rPr>
              <a:t> </a:t>
            </a:r>
            <a:r>
              <a:rPr lang="en-US" sz="1200" dirty="0" err="1">
                <a:solidFill>
                  <a:schemeClr val="tx1"/>
                </a:solidFill>
                <a:latin typeface="Dosis" pitchFamily="2" charset="0"/>
              </a:rPr>
              <a:t>harus</a:t>
            </a:r>
            <a:r>
              <a:rPr lang="en-US" sz="1200" dirty="0">
                <a:solidFill>
                  <a:schemeClr val="tx1"/>
                </a:solidFill>
                <a:latin typeface="Dosis" pitchFamily="2" charset="0"/>
              </a:rPr>
              <a:t> </a:t>
            </a:r>
            <a:r>
              <a:rPr lang="en-US" sz="1200" dirty="0" err="1">
                <a:solidFill>
                  <a:schemeClr val="tx1"/>
                </a:solidFill>
                <a:latin typeface="Dosis" pitchFamily="2" charset="0"/>
              </a:rPr>
              <a:t>meminimalkan</a:t>
            </a:r>
            <a:r>
              <a:rPr lang="en-US" sz="1200" dirty="0">
                <a:solidFill>
                  <a:schemeClr val="tx1"/>
                </a:solidFill>
                <a:latin typeface="Dosis" pitchFamily="2" charset="0"/>
              </a:rPr>
              <a:t> False Positive </a:t>
            </a:r>
            <a:r>
              <a:rPr lang="en-US" sz="1200" dirty="0" err="1">
                <a:solidFill>
                  <a:schemeClr val="tx1"/>
                </a:solidFill>
                <a:latin typeface="Dosis" pitchFamily="2" charset="0"/>
              </a:rPr>
              <a:t>dimana</a:t>
            </a:r>
            <a:r>
              <a:rPr lang="en-US" sz="1200" dirty="0">
                <a:solidFill>
                  <a:schemeClr val="tx1"/>
                </a:solidFill>
                <a:latin typeface="Dosis" pitchFamily="2" charset="0"/>
              </a:rPr>
              <a:t> </a:t>
            </a:r>
            <a:r>
              <a:rPr lang="en-US" sz="1200" dirty="0" err="1">
                <a:solidFill>
                  <a:schemeClr val="tx1"/>
                </a:solidFill>
                <a:latin typeface="Dosis" pitchFamily="2" charset="0"/>
              </a:rPr>
              <a:t>pelanggan</a:t>
            </a:r>
            <a:r>
              <a:rPr lang="en-US" sz="1200" dirty="0">
                <a:solidFill>
                  <a:schemeClr val="tx1"/>
                </a:solidFill>
                <a:latin typeface="Dosis" pitchFamily="2" charset="0"/>
              </a:rPr>
              <a:t> yang </a:t>
            </a:r>
            <a:r>
              <a:rPr lang="en-US" sz="1200" dirty="0" err="1">
                <a:solidFill>
                  <a:schemeClr val="tx1"/>
                </a:solidFill>
                <a:latin typeface="Dosis" pitchFamily="2" charset="0"/>
              </a:rPr>
              <a:t>tidak</a:t>
            </a:r>
            <a:r>
              <a:rPr lang="en-US" sz="1200" dirty="0">
                <a:solidFill>
                  <a:schemeClr val="tx1"/>
                </a:solidFill>
                <a:latin typeface="Dosis" pitchFamily="2" charset="0"/>
              </a:rPr>
              <a:t> </a:t>
            </a:r>
            <a:r>
              <a:rPr lang="en-US" sz="1200" dirty="0" err="1">
                <a:solidFill>
                  <a:schemeClr val="tx1"/>
                </a:solidFill>
                <a:latin typeface="Dosis" pitchFamily="2" charset="0"/>
              </a:rPr>
              <a:t>mengklik</a:t>
            </a:r>
            <a:r>
              <a:rPr lang="en-US" sz="1200" dirty="0">
                <a:solidFill>
                  <a:schemeClr val="tx1"/>
                </a:solidFill>
                <a:latin typeface="Dosis" pitchFamily="2" charset="0"/>
              </a:rPr>
              <a:t> </a:t>
            </a:r>
            <a:r>
              <a:rPr lang="en-US" sz="1200" dirty="0" err="1">
                <a:solidFill>
                  <a:schemeClr val="tx1"/>
                </a:solidFill>
                <a:latin typeface="Dosis" pitchFamily="2" charset="0"/>
              </a:rPr>
              <a:t>iklan</a:t>
            </a:r>
            <a:r>
              <a:rPr lang="en-US" sz="1200" dirty="0">
                <a:solidFill>
                  <a:schemeClr val="tx1"/>
                </a:solidFill>
                <a:latin typeface="Dosis" pitchFamily="2" charset="0"/>
              </a:rPr>
              <a:t> </a:t>
            </a:r>
            <a:r>
              <a:rPr lang="en-US" sz="1200" dirty="0" err="1">
                <a:solidFill>
                  <a:schemeClr val="tx1"/>
                </a:solidFill>
                <a:latin typeface="Dosis" pitchFamily="2" charset="0"/>
              </a:rPr>
              <a:t>diprediksi</a:t>
            </a:r>
            <a:r>
              <a:rPr lang="en-US" sz="1200" dirty="0">
                <a:solidFill>
                  <a:schemeClr val="tx1"/>
                </a:solidFill>
                <a:latin typeface="Dosis" pitchFamily="2" charset="0"/>
              </a:rPr>
              <a:t> salah </a:t>
            </a:r>
            <a:r>
              <a:rPr lang="en-US" sz="1200" dirty="0" err="1">
                <a:solidFill>
                  <a:schemeClr val="tx1"/>
                </a:solidFill>
                <a:latin typeface="Dosis" pitchFamily="2" charset="0"/>
              </a:rPr>
              <a:t>untuk</a:t>
            </a:r>
            <a:r>
              <a:rPr lang="en-US" sz="1200" dirty="0">
                <a:solidFill>
                  <a:schemeClr val="tx1"/>
                </a:solidFill>
                <a:latin typeface="Dosis" pitchFamily="2" charset="0"/>
              </a:rPr>
              <a:t> </a:t>
            </a:r>
            <a:r>
              <a:rPr lang="en-US" sz="1200" dirty="0" err="1">
                <a:solidFill>
                  <a:schemeClr val="tx1"/>
                </a:solidFill>
                <a:latin typeface="Dosis" pitchFamily="2" charset="0"/>
              </a:rPr>
              <a:t>mengklik</a:t>
            </a:r>
            <a:r>
              <a:rPr lang="en-US" sz="1200" dirty="0">
                <a:solidFill>
                  <a:schemeClr val="tx1"/>
                </a:solidFill>
                <a:latin typeface="Dosis" pitchFamily="2" charset="0"/>
              </a:rPr>
              <a:t> </a:t>
            </a:r>
            <a:r>
              <a:rPr lang="en-US" sz="1200" dirty="0" err="1">
                <a:solidFill>
                  <a:schemeClr val="tx1"/>
                </a:solidFill>
                <a:latin typeface="Dosis" pitchFamily="2" charset="0"/>
              </a:rPr>
              <a:t>iklan</a:t>
            </a:r>
            <a:r>
              <a:rPr lang="en-US" sz="1200" dirty="0">
                <a:solidFill>
                  <a:schemeClr val="tx1"/>
                </a:solidFill>
                <a:latin typeface="Dosis" pitchFamily="2" charset="0"/>
              </a:rPr>
              <a:t>. </a:t>
            </a:r>
            <a:r>
              <a:rPr lang="en-US" sz="1200" dirty="0" err="1">
                <a:solidFill>
                  <a:schemeClr val="tx1"/>
                </a:solidFill>
                <a:latin typeface="Dosis" pitchFamily="2" charset="0"/>
              </a:rPr>
              <a:t>Ini</a:t>
            </a:r>
            <a:r>
              <a:rPr lang="en-US" sz="1200" dirty="0">
                <a:solidFill>
                  <a:schemeClr val="tx1"/>
                </a:solidFill>
                <a:latin typeface="Dosis" pitchFamily="2" charset="0"/>
              </a:rPr>
              <a:t> </a:t>
            </a:r>
            <a:r>
              <a:rPr lang="en-US" sz="1200" dirty="0" err="1">
                <a:solidFill>
                  <a:schemeClr val="tx1"/>
                </a:solidFill>
                <a:latin typeface="Dosis" pitchFamily="2" charset="0"/>
              </a:rPr>
              <a:t>akan</a:t>
            </a:r>
            <a:r>
              <a:rPr lang="en-US" sz="1200" dirty="0">
                <a:solidFill>
                  <a:schemeClr val="tx1"/>
                </a:solidFill>
                <a:latin typeface="Dosis" pitchFamily="2" charset="0"/>
              </a:rPr>
              <a:t> </a:t>
            </a:r>
            <a:r>
              <a:rPr lang="en-US" sz="1200" dirty="0" err="1">
                <a:solidFill>
                  <a:schemeClr val="tx1"/>
                </a:solidFill>
                <a:latin typeface="Dosis" pitchFamily="2" charset="0"/>
              </a:rPr>
              <a:t>menyebabkan</a:t>
            </a:r>
            <a:r>
              <a:rPr lang="en-US" sz="1200" dirty="0">
                <a:solidFill>
                  <a:schemeClr val="tx1"/>
                </a:solidFill>
                <a:latin typeface="Dosis" pitchFamily="2" charset="0"/>
              </a:rPr>
              <a:t> retargeting pasar yang salah </a:t>
            </a:r>
            <a:r>
              <a:rPr lang="en-US" sz="1200" dirty="0" err="1">
                <a:solidFill>
                  <a:schemeClr val="tx1"/>
                </a:solidFill>
                <a:latin typeface="Dosis" pitchFamily="2" charset="0"/>
              </a:rPr>
              <a:t>kemudian</a:t>
            </a:r>
            <a:r>
              <a:rPr lang="en-US" sz="1200" dirty="0">
                <a:solidFill>
                  <a:schemeClr val="tx1"/>
                </a:solidFill>
                <a:latin typeface="Dosis" pitchFamily="2" charset="0"/>
              </a:rPr>
              <a:t> </a:t>
            </a:r>
            <a:r>
              <a:rPr lang="en-US" sz="1200" dirty="0" err="1">
                <a:solidFill>
                  <a:schemeClr val="tx1"/>
                </a:solidFill>
                <a:latin typeface="Dosis" pitchFamily="2" charset="0"/>
              </a:rPr>
              <a:t>menyebabkan</a:t>
            </a:r>
            <a:r>
              <a:rPr lang="en-US" sz="1200" dirty="0">
                <a:solidFill>
                  <a:schemeClr val="tx1"/>
                </a:solidFill>
                <a:latin typeface="Dosis" pitchFamily="2" charset="0"/>
              </a:rPr>
              <a:t> </a:t>
            </a:r>
            <a:r>
              <a:rPr lang="en-US" sz="1200" dirty="0" err="1">
                <a:solidFill>
                  <a:schemeClr val="tx1"/>
                </a:solidFill>
                <a:latin typeface="Dosis" pitchFamily="2" charset="0"/>
              </a:rPr>
              <a:t>potensi</a:t>
            </a:r>
            <a:r>
              <a:rPr lang="en-US" sz="1200" dirty="0">
                <a:solidFill>
                  <a:schemeClr val="tx1"/>
                </a:solidFill>
                <a:latin typeface="Dosis" pitchFamily="2" charset="0"/>
              </a:rPr>
              <a:t> </a:t>
            </a:r>
            <a:r>
              <a:rPr lang="en-US" sz="1200" dirty="0" err="1">
                <a:solidFill>
                  <a:schemeClr val="tx1"/>
                </a:solidFill>
                <a:latin typeface="Dosis" pitchFamily="2" charset="0"/>
              </a:rPr>
              <a:t>kerugian</a:t>
            </a:r>
            <a:r>
              <a:rPr lang="en-US" sz="1200" dirty="0">
                <a:solidFill>
                  <a:schemeClr val="tx1"/>
                </a:solidFill>
                <a:latin typeface="Dosis" pitchFamily="2" charset="0"/>
              </a:rPr>
              <a:t> </a:t>
            </a:r>
            <a:r>
              <a:rPr lang="en-US" sz="1200" dirty="0" err="1">
                <a:solidFill>
                  <a:schemeClr val="tx1"/>
                </a:solidFill>
                <a:latin typeface="Dosis" pitchFamily="2" charset="0"/>
              </a:rPr>
              <a:t>karena</a:t>
            </a:r>
            <a:r>
              <a:rPr lang="en-US" sz="1200" dirty="0">
                <a:solidFill>
                  <a:schemeClr val="tx1"/>
                </a:solidFill>
                <a:latin typeface="Dosis" pitchFamily="2" charset="0"/>
              </a:rPr>
              <a:t> </a:t>
            </a:r>
            <a:r>
              <a:rPr lang="en-US" sz="1200" dirty="0" err="1">
                <a:solidFill>
                  <a:schemeClr val="tx1"/>
                </a:solidFill>
                <a:latin typeface="Dosis" pitchFamily="2" charset="0"/>
              </a:rPr>
              <a:t>kita</a:t>
            </a:r>
            <a:r>
              <a:rPr lang="en-US" sz="1200" dirty="0">
                <a:solidFill>
                  <a:schemeClr val="tx1"/>
                </a:solidFill>
                <a:latin typeface="Dosis" pitchFamily="2" charset="0"/>
              </a:rPr>
              <a:t> </a:t>
            </a:r>
            <a:r>
              <a:rPr lang="en-US" sz="1200" dirty="0" err="1">
                <a:solidFill>
                  <a:schemeClr val="tx1"/>
                </a:solidFill>
                <a:latin typeface="Dosis" pitchFamily="2" charset="0"/>
              </a:rPr>
              <a:t>telah</a:t>
            </a:r>
            <a:r>
              <a:rPr lang="en-US" sz="1200" dirty="0">
                <a:solidFill>
                  <a:schemeClr val="tx1"/>
                </a:solidFill>
                <a:latin typeface="Dosis" pitchFamily="2" charset="0"/>
              </a:rPr>
              <a:t> </a:t>
            </a:r>
            <a:r>
              <a:rPr lang="en-US" sz="1200" dirty="0" err="1">
                <a:solidFill>
                  <a:schemeClr val="tx1"/>
                </a:solidFill>
                <a:latin typeface="Dosis" pitchFamily="2" charset="0"/>
              </a:rPr>
              <a:t>menghabiskan</a:t>
            </a:r>
            <a:r>
              <a:rPr lang="en-US" sz="1200" dirty="0">
                <a:solidFill>
                  <a:schemeClr val="tx1"/>
                </a:solidFill>
                <a:latin typeface="Dosis" pitchFamily="2" charset="0"/>
              </a:rPr>
              <a:t> </a:t>
            </a:r>
            <a:r>
              <a:rPr lang="en-US" sz="1200" dirty="0" err="1">
                <a:solidFill>
                  <a:schemeClr val="tx1"/>
                </a:solidFill>
                <a:latin typeface="Dosis" pitchFamily="2" charset="0"/>
              </a:rPr>
              <a:t>biaya</a:t>
            </a:r>
            <a:r>
              <a:rPr lang="en-US" sz="1200" dirty="0">
                <a:solidFill>
                  <a:schemeClr val="tx1"/>
                </a:solidFill>
                <a:latin typeface="Dosis" pitchFamily="2" charset="0"/>
              </a:rPr>
              <a:t> </a:t>
            </a:r>
            <a:r>
              <a:rPr lang="en-US" sz="1200" dirty="0" err="1">
                <a:solidFill>
                  <a:schemeClr val="tx1"/>
                </a:solidFill>
                <a:latin typeface="Dosis" pitchFamily="2" charset="0"/>
              </a:rPr>
              <a:t>pemasaran</a:t>
            </a:r>
            <a:r>
              <a:rPr lang="en-US" sz="1200" dirty="0">
                <a:solidFill>
                  <a:schemeClr val="tx1"/>
                </a:solidFill>
                <a:latin typeface="Dosis" pitchFamily="2" charset="0"/>
              </a:rPr>
              <a:t> pada target yang salah.</a:t>
            </a:r>
          </a:p>
          <a:p>
            <a:pPr marL="114300" indent="0" algn="just">
              <a:buNone/>
            </a:pPr>
            <a:r>
              <a:rPr lang="en-US" sz="1200" dirty="0">
                <a:solidFill>
                  <a:schemeClr val="tx1"/>
                </a:solidFill>
                <a:latin typeface="Dosis" pitchFamily="2" charset="0"/>
              </a:rPr>
              <a:t>Oleh </a:t>
            </a:r>
            <a:r>
              <a:rPr lang="en-US" sz="1200" dirty="0" err="1">
                <a:solidFill>
                  <a:schemeClr val="tx1"/>
                </a:solidFill>
                <a:latin typeface="Dosis" pitchFamily="2" charset="0"/>
              </a:rPr>
              <a:t>karena</a:t>
            </a:r>
            <a:r>
              <a:rPr lang="en-US" sz="1200" dirty="0">
                <a:solidFill>
                  <a:schemeClr val="tx1"/>
                </a:solidFill>
                <a:latin typeface="Dosis" pitchFamily="2" charset="0"/>
              </a:rPr>
              <a:t> </a:t>
            </a:r>
            <a:r>
              <a:rPr lang="en-US" sz="1200" dirty="0" err="1">
                <a:solidFill>
                  <a:schemeClr val="tx1"/>
                </a:solidFill>
                <a:latin typeface="Dosis" pitchFamily="2" charset="0"/>
              </a:rPr>
              <a:t>itu</a:t>
            </a:r>
            <a:r>
              <a:rPr lang="en-US" sz="1200" dirty="0">
                <a:solidFill>
                  <a:schemeClr val="tx1"/>
                </a:solidFill>
                <a:latin typeface="Dosis" pitchFamily="2" charset="0"/>
              </a:rPr>
              <a:t> </a:t>
            </a:r>
            <a:r>
              <a:rPr lang="en-US" sz="1200" dirty="0" err="1">
                <a:solidFill>
                  <a:schemeClr val="tx1"/>
                </a:solidFill>
                <a:latin typeface="Dosis" pitchFamily="2" charset="0"/>
              </a:rPr>
              <a:t>kita</a:t>
            </a:r>
            <a:r>
              <a:rPr lang="en-US" sz="1200" dirty="0">
                <a:solidFill>
                  <a:schemeClr val="tx1"/>
                </a:solidFill>
                <a:latin typeface="Dosis" pitchFamily="2" charset="0"/>
              </a:rPr>
              <a:t> </a:t>
            </a:r>
            <a:r>
              <a:rPr lang="en-US" sz="1200" dirty="0" err="1">
                <a:solidFill>
                  <a:schemeClr val="tx1"/>
                </a:solidFill>
                <a:latin typeface="Dosis" pitchFamily="2" charset="0"/>
              </a:rPr>
              <a:t>harus</a:t>
            </a:r>
            <a:r>
              <a:rPr lang="en-US" sz="1200" dirty="0">
                <a:solidFill>
                  <a:schemeClr val="tx1"/>
                </a:solidFill>
                <a:latin typeface="Dosis" pitchFamily="2" charset="0"/>
              </a:rPr>
              <a:t> </a:t>
            </a:r>
            <a:r>
              <a:rPr lang="en-US" sz="1200" dirty="0" err="1">
                <a:solidFill>
                  <a:schemeClr val="tx1"/>
                </a:solidFill>
                <a:latin typeface="Dosis" pitchFamily="2" charset="0"/>
              </a:rPr>
              <a:t>mengoptimalkan</a:t>
            </a:r>
            <a:r>
              <a:rPr lang="en-US" sz="1200" dirty="0">
                <a:solidFill>
                  <a:schemeClr val="tx1"/>
                </a:solidFill>
                <a:latin typeface="Dosis" pitchFamily="2" charset="0"/>
              </a:rPr>
              <a:t> </a:t>
            </a:r>
            <a:r>
              <a:rPr lang="en-US" sz="1200" dirty="0" err="1">
                <a:solidFill>
                  <a:schemeClr val="tx1"/>
                </a:solidFill>
                <a:latin typeface="Dosis" pitchFamily="2" charset="0"/>
              </a:rPr>
              <a:t>skor</a:t>
            </a:r>
            <a:r>
              <a:rPr lang="en-US" sz="1200" dirty="0">
                <a:solidFill>
                  <a:schemeClr val="tx1"/>
                </a:solidFill>
                <a:latin typeface="Dosis" pitchFamily="2" charset="0"/>
              </a:rPr>
              <a:t> </a:t>
            </a:r>
            <a:r>
              <a:rPr lang="en-US" sz="1200" dirty="0" err="1">
                <a:solidFill>
                  <a:schemeClr val="tx1"/>
                </a:solidFill>
                <a:latin typeface="Dosis" pitchFamily="2" charset="0"/>
              </a:rPr>
              <a:t>Precission</a:t>
            </a:r>
            <a:r>
              <a:rPr lang="en-US" sz="1200" dirty="0">
                <a:solidFill>
                  <a:schemeClr val="tx1"/>
                </a:solidFill>
                <a:latin typeface="Dosis" pitchFamily="2" charset="0"/>
              </a:rPr>
              <a:t> </a:t>
            </a:r>
            <a:r>
              <a:rPr lang="en-US" sz="1200" dirty="0" err="1">
                <a:solidFill>
                  <a:schemeClr val="tx1"/>
                </a:solidFill>
                <a:latin typeface="Dosis" pitchFamily="2" charset="0"/>
              </a:rPr>
              <a:t>sambil</a:t>
            </a:r>
            <a:r>
              <a:rPr lang="en-US" sz="1200" dirty="0">
                <a:solidFill>
                  <a:schemeClr val="tx1"/>
                </a:solidFill>
                <a:latin typeface="Dosis" pitchFamily="2" charset="0"/>
              </a:rPr>
              <a:t> </a:t>
            </a:r>
            <a:r>
              <a:rPr lang="en-US" sz="1200" dirty="0" err="1">
                <a:solidFill>
                  <a:schemeClr val="tx1"/>
                </a:solidFill>
                <a:latin typeface="Dosis" pitchFamily="2" charset="0"/>
              </a:rPr>
              <a:t>tetap</a:t>
            </a:r>
            <a:r>
              <a:rPr lang="en-US" sz="1200" dirty="0">
                <a:solidFill>
                  <a:schemeClr val="tx1"/>
                </a:solidFill>
                <a:latin typeface="Dosis" pitchFamily="2" charset="0"/>
              </a:rPr>
              <a:t> </a:t>
            </a:r>
            <a:r>
              <a:rPr lang="en-US" sz="1200" dirty="0" err="1">
                <a:solidFill>
                  <a:schemeClr val="tx1"/>
                </a:solidFill>
                <a:latin typeface="Dosis" pitchFamily="2" charset="0"/>
              </a:rPr>
              <a:t>mempertimbangkan</a:t>
            </a:r>
            <a:r>
              <a:rPr lang="en-US" sz="1200" dirty="0">
                <a:solidFill>
                  <a:schemeClr val="tx1"/>
                </a:solidFill>
                <a:latin typeface="Dosis" pitchFamily="2" charset="0"/>
              </a:rPr>
              <a:t> </a:t>
            </a:r>
            <a:r>
              <a:rPr lang="en-US" sz="1200" dirty="0" err="1">
                <a:solidFill>
                  <a:schemeClr val="tx1"/>
                </a:solidFill>
                <a:latin typeface="Dosis" pitchFamily="2" charset="0"/>
              </a:rPr>
              <a:t>metrik</a:t>
            </a:r>
            <a:r>
              <a:rPr lang="en-US" sz="1200" dirty="0">
                <a:solidFill>
                  <a:schemeClr val="tx1"/>
                </a:solidFill>
                <a:latin typeface="Dosis" pitchFamily="2" charset="0"/>
              </a:rPr>
              <a:t> lain </a:t>
            </a:r>
            <a:r>
              <a:rPr lang="en-US" sz="1200" dirty="0" err="1">
                <a:solidFill>
                  <a:schemeClr val="tx1"/>
                </a:solidFill>
                <a:latin typeface="Dosis" pitchFamily="2" charset="0"/>
              </a:rPr>
              <a:t>berada</a:t>
            </a:r>
            <a:r>
              <a:rPr lang="en-US" sz="1200" dirty="0">
                <a:solidFill>
                  <a:schemeClr val="tx1"/>
                </a:solidFill>
                <a:latin typeface="Dosis" pitchFamily="2" charset="0"/>
              </a:rPr>
              <a:t> di </a:t>
            </a:r>
            <a:r>
              <a:rPr lang="en-US" sz="1200" dirty="0" err="1">
                <a:solidFill>
                  <a:schemeClr val="tx1"/>
                </a:solidFill>
                <a:latin typeface="Dosis" pitchFamily="2" charset="0"/>
              </a:rPr>
              <a:t>skor</a:t>
            </a:r>
            <a:r>
              <a:rPr lang="en-US" sz="1200" dirty="0">
                <a:solidFill>
                  <a:schemeClr val="tx1"/>
                </a:solidFill>
                <a:latin typeface="Dosis" pitchFamily="2" charset="0"/>
              </a:rPr>
              <a:t> </a:t>
            </a:r>
            <a:r>
              <a:rPr lang="en-US" sz="1200" dirty="0" err="1">
                <a:solidFill>
                  <a:schemeClr val="tx1"/>
                </a:solidFill>
                <a:latin typeface="Dosis" pitchFamily="2" charset="0"/>
              </a:rPr>
              <a:t>maksimum</a:t>
            </a:r>
            <a:r>
              <a:rPr lang="en-US" sz="1200" dirty="0">
                <a:solidFill>
                  <a:schemeClr val="tx1"/>
                </a:solidFill>
                <a:latin typeface="Dosis" pitchFamily="2" charset="0"/>
              </a:rPr>
              <a:t>.</a:t>
            </a:r>
          </a:p>
          <a:p>
            <a:pPr marL="114300" indent="0" algn="just">
              <a:buNone/>
            </a:pPr>
            <a:r>
              <a:rPr lang="en-US" sz="1200" dirty="0" err="1">
                <a:solidFill>
                  <a:schemeClr val="tx1"/>
                </a:solidFill>
                <a:latin typeface="Dosis" pitchFamily="2" charset="0"/>
              </a:rPr>
              <a:t>Sehingga</a:t>
            </a:r>
            <a:r>
              <a:rPr lang="en-US" sz="1200" dirty="0">
                <a:solidFill>
                  <a:schemeClr val="tx1"/>
                </a:solidFill>
                <a:latin typeface="Dosis" pitchFamily="2" charset="0"/>
              </a:rPr>
              <a:t>, model yang </a:t>
            </a:r>
            <a:r>
              <a:rPr lang="en-US" sz="1200" dirty="0" err="1">
                <a:solidFill>
                  <a:schemeClr val="tx1"/>
                </a:solidFill>
                <a:latin typeface="Dosis" pitchFamily="2" charset="0"/>
              </a:rPr>
              <a:t>dipilih</a:t>
            </a:r>
            <a:r>
              <a:rPr lang="en-US" sz="1200" dirty="0">
                <a:solidFill>
                  <a:schemeClr val="tx1"/>
                </a:solidFill>
                <a:latin typeface="Dosis" pitchFamily="2" charset="0"/>
              </a:rPr>
              <a:t> </a:t>
            </a:r>
            <a:r>
              <a:rPr lang="en-US" sz="1200" dirty="0" err="1">
                <a:solidFill>
                  <a:schemeClr val="tx1"/>
                </a:solidFill>
                <a:latin typeface="Dosis" pitchFamily="2" charset="0"/>
              </a:rPr>
              <a:t>adalah</a:t>
            </a:r>
            <a:r>
              <a:rPr lang="en-US" sz="1200" dirty="0">
                <a:solidFill>
                  <a:schemeClr val="tx1"/>
                </a:solidFill>
                <a:latin typeface="Dosis" pitchFamily="2" charset="0"/>
              </a:rPr>
              <a:t> model </a:t>
            </a:r>
            <a:r>
              <a:rPr lang="en-US" sz="1200" dirty="0" err="1">
                <a:solidFill>
                  <a:schemeClr val="tx1"/>
                </a:solidFill>
                <a:latin typeface="Dosis" pitchFamily="2" charset="0"/>
              </a:rPr>
              <a:t>dengan</a:t>
            </a:r>
            <a:r>
              <a:rPr lang="en-US" sz="1200" dirty="0">
                <a:solidFill>
                  <a:schemeClr val="tx1"/>
                </a:solidFill>
                <a:latin typeface="Dosis" pitchFamily="2" charset="0"/>
              </a:rPr>
              <a:t> </a:t>
            </a:r>
            <a:r>
              <a:rPr lang="en-US" sz="1200" dirty="0" err="1">
                <a:solidFill>
                  <a:schemeClr val="tx1"/>
                </a:solidFill>
                <a:latin typeface="Dosis" pitchFamily="2" charset="0"/>
              </a:rPr>
              <a:t>algoritma</a:t>
            </a:r>
            <a:r>
              <a:rPr lang="en-US" sz="1200" dirty="0">
                <a:solidFill>
                  <a:schemeClr val="tx1"/>
                </a:solidFill>
                <a:latin typeface="Dosis" pitchFamily="2" charset="0"/>
              </a:rPr>
              <a:t> Random Forest </a:t>
            </a:r>
            <a:r>
              <a:rPr lang="en-US" sz="1200" dirty="0" err="1">
                <a:solidFill>
                  <a:schemeClr val="tx1"/>
                </a:solidFill>
                <a:latin typeface="Dosis" pitchFamily="2" charset="0"/>
              </a:rPr>
              <a:t>hasil</a:t>
            </a:r>
            <a:r>
              <a:rPr lang="en-US" sz="1200" dirty="0">
                <a:solidFill>
                  <a:schemeClr val="tx1"/>
                </a:solidFill>
                <a:latin typeface="Dosis" pitchFamily="2" charset="0"/>
              </a:rPr>
              <a:t> </a:t>
            </a:r>
            <a:r>
              <a:rPr lang="en-US" sz="1200" dirty="0" err="1">
                <a:solidFill>
                  <a:schemeClr val="tx1"/>
                </a:solidFill>
                <a:latin typeface="Dosis" pitchFamily="2" charset="0"/>
              </a:rPr>
              <a:t>dari</a:t>
            </a:r>
            <a:r>
              <a:rPr lang="en-US" sz="1200" dirty="0">
                <a:solidFill>
                  <a:schemeClr val="tx1"/>
                </a:solidFill>
                <a:latin typeface="Dosis" pitchFamily="2" charset="0"/>
              </a:rPr>
              <a:t> model yang </a:t>
            </a:r>
            <a:r>
              <a:rPr lang="en-US" sz="1200" dirty="0" err="1">
                <a:solidFill>
                  <a:schemeClr val="tx1"/>
                </a:solidFill>
                <a:latin typeface="Dosis" pitchFamily="2" charset="0"/>
              </a:rPr>
              <a:t>dilakukan</a:t>
            </a:r>
            <a:r>
              <a:rPr lang="en-US" sz="1200" dirty="0">
                <a:solidFill>
                  <a:schemeClr val="tx1"/>
                </a:solidFill>
                <a:latin typeface="Dosis" pitchFamily="2" charset="0"/>
              </a:rPr>
              <a:t> feature scaling </a:t>
            </a:r>
            <a:r>
              <a:rPr lang="en-US" sz="1200" dirty="0" err="1">
                <a:solidFill>
                  <a:schemeClr val="tx1"/>
                </a:solidFill>
                <a:latin typeface="Dosis" pitchFamily="2" charset="0"/>
              </a:rPr>
              <a:t>karena</a:t>
            </a:r>
            <a:r>
              <a:rPr lang="en-US" sz="1200" dirty="0">
                <a:solidFill>
                  <a:schemeClr val="tx1"/>
                </a:solidFill>
                <a:latin typeface="Dosis" pitchFamily="2" charset="0"/>
              </a:rPr>
              <a:t> </a:t>
            </a:r>
            <a:r>
              <a:rPr lang="en-US" sz="1200" dirty="0" err="1">
                <a:solidFill>
                  <a:schemeClr val="tx1"/>
                </a:solidFill>
                <a:latin typeface="Dosis" pitchFamily="2" charset="0"/>
              </a:rPr>
              <a:t>memiliki</a:t>
            </a:r>
            <a:r>
              <a:rPr lang="en-US" sz="1200" dirty="0">
                <a:solidFill>
                  <a:schemeClr val="tx1"/>
                </a:solidFill>
                <a:latin typeface="Dosis" pitchFamily="2" charset="0"/>
              </a:rPr>
              <a:t> </a:t>
            </a:r>
            <a:r>
              <a:rPr lang="en-US" sz="1200" dirty="0" err="1">
                <a:solidFill>
                  <a:schemeClr val="tx1"/>
                </a:solidFill>
                <a:latin typeface="Dosis" pitchFamily="2" charset="0"/>
              </a:rPr>
              <a:t>nilai</a:t>
            </a:r>
            <a:r>
              <a:rPr lang="en-US" sz="1200" dirty="0">
                <a:solidFill>
                  <a:schemeClr val="tx1"/>
                </a:solidFill>
                <a:latin typeface="Dosis" pitchFamily="2" charset="0"/>
              </a:rPr>
              <a:t> precession dan accuracy yang </a:t>
            </a:r>
            <a:r>
              <a:rPr lang="en-US" sz="1200" dirty="0" err="1">
                <a:solidFill>
                  <a:schemeClr val="tx1"/>
                </a:solidFill>
                <a:latin typeface="Dosis" pitchFamily="2" charset="0"/>
              </a:rPr>
              <a:t>lebih</a:t>
            </a:r>
            <a:r>
              <a:rPr lang="en-US" sz="1200" dirty="0">
                <a:solidFill>
                  <a:schemeClr val="tx1"/>
                </a:solidFill>
                <a:latin typeface="Dosis" pitchFamily="2" charset="0"/>
              </a:rPr>
              <a:t> </a:t>
            </a:r>
            <a:r>
              <a:rPr lang="en-US" sz="1200" dirty="0" err="1">
                <a:solidFill>
                  <a:schemeClr val="tx1"/>
                </a:solidFill>
                <a:latin typeface="Dosis" pitchFamily="2" charset="0"/>
              </a:rPr>
              <a:t>besar</a:t>
            </a:r>
            <a:r>
              <a:rPr lang="en-US" sz="1200" dirty="0">
                <a:solidFill>
                  <a:schemeClr val="tx1"/>
                </a:solidFill>
                <a:latin typeface="Dosis" pitchFamily="2" charset="0"/>
              </a:rPr>
              <a:t> </a:t>
            </a:r>
            <a:r>
              <a:rPr lang="en-US" sz="1200" dirty="0" err="1">
                <a:solidFill>
                  <a:schemeClr val="tx1"/>
                </a:solidFill>
                <a:latin typeface="Dosis" pitchFamily="2" charset="0"/>
              </a:rPr>
              <a:t>dibandingkan</a:t>
            </a:r>
            <a:r>
              <a:rPr lang="en-US" sz="1200" dirty="0">
                <a:solidFill>
                  <a:schemeClr val="tx1"/>
                </a:solidFill>
                <a:latin typeface="Dosis" pitchFamily="2" charset="0"/>
              </a:rPr>
              <a:t> model yang </a:t>
            </a:r>
            <a:r>
              <a:rPr lang="en-US" sz="1200" dirty="0" err="1">
                <a:solidFill>
                  <a:schemeClr val="tx1"/>
                </a:solidFill>
                <a:latin typeface="Dosis" pitchFamily="2" charset="0"/>
              </a:rPr>
              <a:t>lainnya</a:t>
            </a:r>
            <a:r>
              <a:rPr lang="en-US" sz="1200" dirty="0">
                <a:solidFill>
                  <a:schemeClr val="tx1"/>
                </a:solidFill>
                <a:latin typeface="Dosis" pitchFamily="2" charset="0"/>
              </a:rPr>
              <a:t>. </a:t>
            </a:r>
            <a:r>
              <a:rPr lang="en-US" sz="1200" dirty="0" err="1">
                <a:solidFill>
                  <a:schemeClr val="tx1"/>
                </a:solidFill>
                <a:latin typeface="Dosis" pitchFamily="2" charset="0"/>
              </a:rPr>
              <a:t>Pilihan</a:t>
            </a:r>
            <a:r>
              <a:rPr lang="en-US" sz="1200" dirty="0">
                <a:solidFill>
                  <a:schemeClr val="tx1"/>
                </a:solidFill>
                <a:latin typeface="Dosis" pitchFamily="2" charset="0"/>
              </a:rPr>
              <a:t> </a:t>
            </a:r>
            <a:r>
              <a:rPr lang="en-US" sz="1200" dirty="0" err="1">
                <a:solidFill>
                  <a:schemeClr val="tx1"/>
                </a:solidFill>
                <a:latin typeface="Dosis" pitchFamily="2" charset="0"/>
              </a:rPr>
              <a:t>kedua</a:t>
            </a:r>
            <a:r>
              <a:rPr lang="en-US" sz="1200" dirty="0">
                <a:solidFill>
                  <a:schemeClr val="tx1"/>
                </a:solidFill>
                <a:latin typeface="Dosis" pitchFamily="2" charset="0"/>
              </a:rPr>
              <a:t> </a:t>
            </a:r>
            <a:r>
              <a:rPr lang="en-US" sz="1200" dirty="0" err="1">
                <a:solidFill>
                  <a:schemeClr val="tx1"/>
                </a:solidFill>
                <a:latin typeface="Dosis" pitchFamily="2" charset="0"/>
              </a:rPr>
              <a:t>adalah</a:t>
            </a:r>
            <a:r>
              <a:rPr lang="en-US" sz="1200" dirty="0">
                <a:solidFill>
                  <a:schemeClr val="tx1"/>
                </a:solidFill>
                <a:latin typeface="Dosis" pitchFamily="2" charset="0"/>
              </a:rPr>
              <a:t> </a:t>
            </a:r>
            <a:r>
              <a:rPr lang="en-US" sz="1200" dirty="0" err="1">
                <a:solidFill>
                  <a:schemeClr val="tx1"/>
                </a:solidFill>
                <a:latin typeface="Dosis" pitchFamily="2" charset="0"/>
              </a:rPr>
              <a:t>dapat</a:t>
            </a:r>
            <a:r>
              <a:rPr lang="en-US" sz="1200" dirty="0">
                <a:solidFill>
                  <a:schemeClr val="tx1"/>
                </a:solidFill>
                <a:latin typeface="Dosis" pitchFamily="2" charset="0"/>
              </a:rPr>
              <a:t> </a:t>
            </a:r>
            <a:r>
              <a:rPr lang="en-US" sz="1200" dirty="0" err="1">
                <a:solidFill>
                  <a:schemeClr val="tx1"/>
                </a:solidFill>
                <a:latin typeface="Dosis" pitchFamily="2" charset="0"/>
              </a:rPr>
              <a:t>menggunakan</a:t>
            </a:r>
            <a:r>
              <a:rPr lang="en-US" sz="1200" dirty="0">
                <a:solidFill>
                  <a:schemeClr val="tx1"/>
                </a:solidFill>
                <a:latin typeface="Dosis" pitchFamily="2" charset="0"/>
              </a:rPr>
              <a:t> model </a:t>
            </a:r>
            <a:r>
              <a:rPr lang="en-US" sz="1200" dirty="0" err="1">
                <a:solidFill>
                  <a:schemeClr val="tx1"/>
                </a:solidFill>
                <a:latin typeface="Dosis" pitchFamily="2" charset="0"/>
              </a:rPr>
              <a:t>dengan</a:t>
            </a:r>
            <a:r>
              <a:rPr lang="en-US" sz="1200" dirty="0">
                <a:solidFill>
                  <a:schemeClr val="tx1"/>
                </a:solidFill>
                <a:latin typeface="Dosis" pitchFamily="2" charset="0"/>
              </a:rPr>
              <a:t> </a:t>
            </a:r>
            <a:r>
              <a:rPr lang="en-US" sz="1200" dirty="0" err="1">
                <a:solidFill>
                  <a:schemeClr val="tx1"/>
                </a:solidFill>
                <a:latin typeface="Dosis" pitchFamily="2" charset="0"/>
              </a:rPr>
              <a:t>algoritma</a:t>
            </a:r>
            <a:r>
              <a:rPr lang="en-US" sz="1200" dirty="0">
                <a:solidFill>
                  <a:schemeClr val="tx1"/>
                </a:solidFill>
                <a:latin typeface="Dosis" pitchFamily="2" charset="0"/>
              </a:rPr>
              <a:t> Gradient Boosting yang </a:t>
            </a:r>
            <a:r>
              <a:rPr lang="en-US" sz="1200" dirty="0" err="1">
                <a:solidFill>
                  <a:schemeClr val="tx1"/>
                </a:solidFill>
                <a:latin typeface="Dosis" pitchFamily="2" charset="0"/>
              </a:rPr>
              <a:t>memiliki</a:t>
            </a:r>
            <a:r>
              <a:rPr lang="en-US" sz="1200" dirty="0">
                <a:solidFill>
                  <a:schemeClr val="tx1"/>
                </a:solidFill>
                <a:latin typeface="Dosis" pitchFamily="2" charset="0"/>
              </a:rPr>
              <a:t> </a:t>
            </a:r>
            <a:r>
              <a:rPr lang="en-US" sz="1200" dirty="0" err="1">
                <a:solidFill>
                  <a:schemeClr val="tx1"/>
                </a:solidFill>
                <a:latin typeface="Dosis" pitchFamily="2" charset="0"/>
              </a:rPr>
              <a:t>perbedaan</a:t>
            </a:r>
            <a:r>
              <a:rPr lang="en-US" sz="1200" dirty="0">
                <a:solidFill>
                  <a:schemeClr val="tx1"/>
                </a:solidFill>
                <a:latin typeface="Dosis" pitchFamily="2" charset="0"/>
              </a:rPr>
              <a:t> yang </a:t>
            </a:r>
            <a:r>
              <a:rPr lang="en-US" sz="1200" dirty="0" err="1">
                <a:solidFill>
                  <a:schemeClr val="tx1"/>
                </a:solidFill>
                <a:latin typeface="Dosis" pitchFamily="2" charset="0"/>
              </a:rPr>
              <a:t>tidak</a:t>
            </a:r>
            <a:r>
              <a:rPr lang="en-US" sz="1200" dirty="0">
                <a:solidFill>
                  <a:schemeClr val="tx1"/>
                </a:solidFill>
                <a:latin typeface="Dosis" pitchFamily="2" charset="0"/>
              </a:rPr>
              <a:t> </a:t>
            </a:r>
            <a:r>
              <a:rPr lang="en-US" sz="1200" dirty="0" err="1">
                <a:solidFill>
                  <a:schemeClr val="tx1"/>
                </a:solidFill>
                <a:latin typeface="Dosis" pitchFamily="2" charset="0"/>
              </a:rPr>
              <a:t>jauh</a:t>
            </a:r>
            <a:r>
              <a:rPr lang="en-US" sz="1200" dirty="0">
                <a:solidFill>
                  <a:schemeClr val="tx1"/>
                </a:solidFill>
                <a:latin typeface="Dosis" pitchFamily="2" charset="0"/>
              </a:rPr>
              <a:t> </a:t>
            </a:r>
            <a:r>
              <a:rPr lang="en-US" sz="1200" dirty="0" err="1">
                <a:solidFill>
                  <a:schemeClr val="tx1"/>
                </a:solidFill>
                <a:latin typeface="Dosis" pitchFamily="2" charset="0"/>
              </a:rPr>
              <a:t>dengan</a:t>
            </a:r>
            <a:r>
              <a:rPr lang="en-US" sz="1200" dirty="0">
                <a:solidFill>
                  <a:schemeClr val="tx1"/>
                </a:solidFill>
                <a:latin typeface="Dosis" pitchFamily="2" charset="0"/>
              </a:rPr>
              <a:t> </a:t>
            </a:r>
            <a:r>
              <a:rPr lang="en-US" sz="1200" dirty="0" err="1">
                <a:solidFill>
                  <a:schemeClr val="tx1"/>
                </a:solidFill>
                <a:latin typeface="Dosis" pitchFamily="2" charset="0"/>
              </a:rPr>
              <a:t>hasil</a:t>
            </a:r>
            <a:r>
              <a:rPr lang="en-US" sz="1200" dirty="0">
                <a:solidFill>
                  <a:schemeClr val="tx1"/>
                </a:solidFill>
                <a:latin typeface="Dosis" pitchFamily="2" charset="0"/>
              </a:rPr>
              <a:t> model </a:t>
            </a:r>
            <a:r>
              <a:rPr lang="en-US" sz="1200" dirty="0" err="1">
                <a:solidFill>
                  <a:schemeClr val="tx1"/>
                </a:solidFill>
                <a:latin typeface="Dosis" pitchFamily="2" charset="0"/>
              </a:rPr>
              <a:t>algoritma</a:t>
            </a:r>
            <a:r>
              <a:rPr lang="en-US" sz="1200" dirty="0">
                <a:solidFill>
                  <a:schemeClr val="tx1"/>
                </a:solidFill>
                <a:latin typeface="Dosis" pitchFamily="2" charset="0"/>
              </a:rPr>
              <a:t> Random Forest.</a:t>
            </a:r>
            <a:endParaRPr lang="en-ID" sz="1200" b="0" dirty="0">
              <a:solidFill>
                <a:schemeClr val="tx1"/>
              </a:solidFill>
              <a:effectLst/>
              <a:latin typeface="Dosis" pitchFamily="2" charset="0"/>
            </a:endParaRPr>
          </a:p>
        </p:txBody>
      </p:sp>
      <p:pic>
        <p:nvPicPr>
          <p:cNvPr id="4" name="Picture 3">
            <a:extLst>
              <a:ext uri="{FF2B5EF4-FFF2-40B4-BE49-F238E27FC236}">
                <a16:creationId xmlns:a16="http://schemas.microsoft.com/office/drawing/2014/main" id="{178932A7-8CC0-D603-8257-426DC30B3350}"/>
              </a:ext>
            </a:extLst>
          </p:cNvPr>
          <p:cNvPicPr>
            <a:picLocks noChangeAspect="1"/>
          </p:cNvPicPr>
          <p:nvPr/>
        </p:nvPicPr>
        <p:blipFill>
          <a:blip r:embed="rId4"/>
          <a:stretch>
            <a:fillRect/>
          </a:stretch>
        </p:blipFill>
        <p:spPr>
          <a:xfrm>
            <a:off x="339895" y="1503668"/>
            <a:ext cx="7840801" cy="1470150"/>
          </a:xfrm>
          <a:prstGeom prst="rect">
            <a:avLst/>
          </a:prstGeom>
        </p:spPr>
      </p:pic>
      <p:sp>
        <p:nvSpPr>
          <p:cNvPr id="6" name="Google Shape;108;p26">
            <a:extLst>
              <a:ext uri="{FF2B5EF4-FFF2-40B4-BE49-F238E27FC236}">
                <a16:creationId xmlns:a16="http://schemas.microsoft.com/office/drawing/2014/main" id="{13ED47C1-F741-7D03-A792-79B5AA4B2452}"/>
              </a:ext>
            </a:extLst>
          </p:cNvPr>
          <p:cNvSpPr txBox="1">
            <a:spLocks/>
          </p:cNvSpPr>
          <p:nvPr/>
        </p:nvSpPr>
        <p:spPr>
          <a:xfrm>
            <a:off x="119763" y="1071411"/>
            <a:ext cx="8523112" cy="86451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lgn="just">
              <a:buNone/>
            </a:pPr>
            <a:r>
              <a:rPr lang="en-US" sz="1200" dirty="0" err="1">
                <a:solidFill>
                  <a:schemeClr val="tx1"/>
                </a:solidFill>
                <a:latin typeface="Dosis" pitchFamily="2" charset="0"/>
              </a:rPr>
              <a:t>Berikut</a:t>
            </a:r>
            <a:r>
              <a:rPr lang="en-US" sz="1200" dirty="0">
                <a:solidFill>
                  <a:schemeClr val="tx1"/>
                </a:solidFill>
                <a:latin typeface="Dosis" pitchFamily="2" charset="0"/>
              </a:rPr>
              <a:t> </a:t>
            </a:r>
            <a:r>
              <a:rPr lang="en-US" sz="1200" dirty="0" err="1">
                <a:solidFill>
                  <a:schemeClr val="tx1"/>
                </a:solidFill>
                <a:latin typeface="Dosis" pitchFamily="2" charset="0"/>
              </a:rPr>
              <a:t>merupakan</a:t>
            </a:r>
            <a:r>
              <a:rPr lang="en-US" sz="1200" dirty="0">
                <a:solidFill>
                  <a:schemeClr val="tx1"/>
                </a:solidFill>
                <a:latin typeface="Dosis" pitchFamily="2" charset="0"/>
              </a:rPr>
              <a:t> </a:t>
            </a:r>
            <a:r>
              <a:rPr lang="en-US" sz="1200" dirty="0" err="1">
                <a:solidFill>
                  <a:schemeClr val="tx1"/>
                </a:solidFill>
                <a:latin typeface="Dosis" pitchFamily="2" charset="0"/>
              </a:rPr>
              <a:t>hasil</a:t>
            </a:r>
            <a:r>
              <a:rPr lang="en-US" sz="1200" dirty="0">
                <a:solidFill>
                  <a:schemeClr val="tx1"/>
                </a:solidFill>
                <a:latin typeface="Dosis" pitchFamily="2" charset="0"/>
              </a:rPr>
              <a:t> </a:t>
            </a:r>
            <a:r>
              <a:rPr lang="en-US" sz="1200" dirty="0" err="1">
                <a:solidFill>
                  <a:schemeClr val="tx1"/>
                </a:solidFill>
                <a:latin typeface="Dosis" pitchFamily="2" charset="0"/>
              </a:rPr>
              <a:t>dari</a:t>
            </a:r>
            <a:r>
              <a:rPr lang="en-US" sz="1200" dirty="0">
                <a:solidFill>
                  <a:schemeClr val="tx1"/>
                </a:solidFill>
                <a:latin typeface="Dosis" pitchFamily="2" charset="0"/>
              </a:rPr>
              <a:t> model </a:t>
            </a:r>
            <a:r>
              <a:rPr lang="en-US" sz="1200" dirty="0" err="1">
                <a:solidFill>
                  <a:schemeClr val="tx1"/>
                </a:solidFill>
                <a:latin typeface="Dosis" pitchFamily="2" charset="0"/>
              </a:rPr>
              <a:t>setelah</a:t>
            </a:r>
            <a:r>
              <a:rPr lang="en-US" sz="1200" dirty="0">
                <a:solidFill>
                  <a:schemeClr val="tx1"/>
                </a:solidFill>
                <a:latin typeface="Dosis" pitchFamily="2" charset="0"/>
              </a:rPr>
              <a:t> proses </a:t>
            </a:r>
            <a:r>
              <a:rPr lang="en-US" sz="1200" dirty="0" err="1">
                <a:solidFill>
                  <a:schemeClr val="tx1"/>
                </a:solidFill>
                <a:latin typeface="Dosis" pitchFamily="2" charset="0"/>
              </a:rPr>
              <a:t>normalisasi</a:t>
            </a:r>
            <a:r>
              <a:rPr lang="en-US" sz="1200" dirty="0">
                <a:solidFill>
                  <a:schemeClr val="tx1"/>
                </a:solidFill>
                <a:latin typeface="Dosis" pitchFamily="2" charset="0"/>
              </a:rPr>
              <a:t> dan scaling </a:t>
            </a:r>
            <a:r>
              <a:rPr lang="en-US" sz="1200" dirty="0" err="1">
                <a:solidFill>
                  <a:schemeClr val="tx1"/>
                </a:solidFill>
                <a:latin typeface="Dosis" pitchFamily="2" charset="0"/>
              </a:rPr>
              <a:t>dari</a:t>
            </a:r>
            <a:r>
              <a:rPr lang="en-US" sz="1200" dirty="0">
                <a:solidFill>
                  <a:schemeClr val="tx1"/>
                </a:solidFill>
                <a:latin typeface="Dosis" pitchFamily="2" charset="0"/>
              </a:rPr>
              <a:t> data </a:t>
            </a:r>
            <a:r>
              <a:rPr lang="en-US" sz="1200" dirty="0" err="1">
                <a:solidFill>
                  <a:schemeClr val="tx1"/>
                </a:solidFill>
                <a:latin typeface="Dosis" pitchFamily="2" charset="0"/>
              </a:rPr>
              <a:t>numerik</a:t>
            </a:r>
            <a:endParaRPr lang="en-ID" sz="1200" b="0" dirty="0">
              <a:solidFill>
                <a:schemeClr val="tx1"/>
              </a:solidFill>
              <a:effectLst/>
              <a:latin typeface="Dosis" pitchFamily="2" charset="0"/>
            </a:endParaRPr>
          </a:p>
        </p:txBody>
      </p:sp>
    </p:spTree>
    <p:extLst>
      <p:ext uri="{BB962C8B-B14F-4D97-AF65-F5344CB8AC3E}">
        <p14:creationId xmlns:p14="http://schemas.microsoft.com/office/powerpoint/2010/main" val="2744799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0" y="37175"/>
            <a:ext cx="8180700" cy="52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1798" b="1">
                <a:latin typeface="Roboto"/>
                <a:ea typeface="Roboto"/>
                <a:cs typeface="Roboto"/>
                <a:sym typeface="Roboto"/>
              </a:rPr>
              <a:t>Data Modeling</a:t>
            </a:r>
            <a:endParaRPr sz="1798">
              <a:solidFill>
                <a:schemeClr val="lt1"/>
              </a:solidFill>
              <a:latin typeface="Roboto"/>
              <a:ea typeface="Roboto"/>
              <a:cs typeface="Roboto"/>
              <a:sym typeface="Roboto"/>
            </a:endParaRPr>
          </a:p>
        </p:txBody>
      </p:sp>
      <p:sp>
        <p:nvSpPr>
          <p:cNvPr id="2" name="Google Shape;115;p27">
            <a:extLst>
              <a:ext uri="{FF2B5EF4-FFF2-40B4-BE49-F238E27FC236}">
                <a16:creationId xmlns:a16="http://schemas.microsoft.com/office/drawing/2014/main" id="{18A14E6E-1949-EF4D-899D-2BEEEDC396E7}"/>
              </a:ext>
            </a:extLst>
          </p:cNvPr>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dirty="0">
                <a:solidFill>
                  <a:srgbClr val="000000"/>
                </a:solidFill>
              </a:rPr>
              <a:t>Untuk selengkapnya, dapat melihat jupyter notebook </a:t>
            </a:r>
            <a:r>
              <a:rPr lang="en" sz="1100" dirty="0">
                <a:hlinkClick r:id="rId3"/>
              </a:rPr>
              <a:t>disini</a:t>
            </a:r>
            <a:endParaRPr sz="1100" dirty="0">
              <a:solidFill>
                <a:srgbClr val="000000"/>
              </a:solidFill>
            </a:endParaRPr>
          </a:p>
        </p:txBody>
      </p:sp>
      <p:sp>
        <p:nvSpPr>
          <p:cNvPr id="5" name="TextBox 4">
            <a:extLst>
              <a:ext uri="{FF2B5EF4-FFF2-40B4-BE49-F238E27FC236}">
                <a16:creationId xmlns:a16="http://schemas.microsoft.com/office/drawing/2014/main" id="{6ECC155C-4BA4-7A39-3A18-8604A5DC073A}"/>
              </a:ext>
            </a:extLst>
          </p:cNvPr>
          <p:cNvSpPr txBox="1"/>
          <p:nvPr/>
        </p:nvSpPr>
        <p:spPr>
          <a:xfrm>
            <a:off x="84000" y="570628"/>
            <a:ext cx="6587733" cy="584775"/>
          </a:xfrm>
          <a:prstGeom prst="rect">
            <a:avLst/>
          </a:prstGeom>
          <a:noFill/>
        </p:spPr>
        <p:txBody>
          <a:bodyPr wrap="square">
            <a:spAutoFit/>
          </a:bodyPr>
          <a:lstStyle/>
          <a:p>
            <a:pPr marL="285750" lvl="0" indent="-285750" algn="just" rtl="0">
              <a:spcBef>
                <a:spcPts val="0"/>
              </a:spcBef>
              <a:spcAft>
                <a:spcPts val="0"/>
              </a:spcAft>
              <a:buFont typeface="Wingdings" panose="05000000000000000000" pitchFamily="2" charset="2"/>
              <a:buChar char="q"/>
            </a:pPr>
            <a:r>
              <a:rPr lang="en" sz="1600" b="1" dirty="0">
                <a:solidFill>
                  <a:schemeClr val="dk1"/>
                </a:solidFill>
              </a:rPr>
              <a:t>Confusion Matrix Model dengan Algoritma Random Forest (dengan Feature Scaling)</a:t>
            </a:r>
            <a:endParaRPr lang="en-US" sz="1600" b="1" dirty="0">
              <a:solidFill>
                <a:schemeClr val="dk1"/>
              </a:solidFill>
              <a:latin typeface="Dosis"/>
              <a:ea typeface="Dosis"/>
              <a:cs typeface="Dosis"/>
              <a:sym typeface="Dosis"/>
            </a:endParaRPr>
          </a:p>
        </p:txBody>
      </p:sp>
      <p:sp>
        <p:nvSpPr>
          <p:cNvPr id="6" name="Google Shape;108;p26">
            <a:extLst>
              <a:ext uri="{FF2B5EF4-FFF2-40B4-BE49-F238E27FC236}">
                <a16:creationId xmlns:a16="http://schemas.microsoft.com/office/drawing/2014/main" id="{13ED47C1-F741-7D03-A792-79B5AA4B2452}"/>
              </a:ext>
            </a:extLst>
          </p:cNvPr>
          <p:cNvSpPr txBox="1">
            <a:spLocks/>
          </p:cNvSpPr>
          <p:nvPr/>
        </p:nvSpPr>
        <p:spPr>
          <a:xfrm>
            <a:off x="4114602" y="2636943"/>
            <a:ext cx="4066098" cy="144963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lgn="just">
              <a:buNone/>
            </a:pPr>
            <a:r>
              <a:rPr lang="en-US" sz="1400" dirty="0">
                <a:solidFill>
                  <a:schemeClr val="tx1"/>
                </a:solidFill>
                <a:latin typeface="Dosis" pitchFamily="2" charset="0"/>
              </a:rPr>
              <a:t>Dari </a:t>
            </a:r>
            <a:r>
              <a:rPr lang="en-US" sz="1400" dirty="0" err="1">
                <a:solidFill>
                  <a:schemeClr val="tx1"/>
                </a:solidFill>
                <a:latin typeface="Dosis" pitchFamily="2" charset="0"/>
              </a:rPr>
              <a:t>matriks</a:t>
            </a:r>
            <a:r>
              <a:rPr lang="en-US" sz="1400" dirty="0">
                <a:solidFill>
                  <a:schemeClr val="tx1"/>
                </a:solidFill>
                <a:latin typeface="Dosis" pitchFamily="2" charset="0"/>
              </a:rPr>
              <a:t> confusion </a:t>
            </a:r>
            <a:r>
              <a:rPr lang="en-US" sz="1400" dirty="0" err="1">
                <a:solidFill>
                  <a:schemeClr val="tx1"/>
                </a:solidFill>
                <a:latin typeface="Dosis" pitchFamily="2" charset="0"/>
              </a:rPr>
              <a:t>dapat</a:t>
            </a:r>
            <a:r>
              <a:rPr lang="en-US" sz="1400" dirty="0">
                <a:solidFill>
                  <a:schemeClr val="tx1"/>
                </a:solidFill>
                <a:latin typeface="Dosis" pitchFamily="2" charset="0"/>
              </a:rPr>
              <a:t> </a:t>
            </a:r>
            <a:r>
              <a:rPr lang="en-US" sz="1400" dirty="0" err="1">
                <a:solidFill>
                  <a:schemeClr val="tx1"/>
                </a:solidFill>
                <a:latin typeface="Dosis" pitchFamily="2" charset="0"/>
              </a:rPr>
              <a:t>dilihat</a:t>
            </a:r>
            <a:r>
              <a:rPr lang="en-US" sz="1400" dirty="0">
                <a:solidFill>
                  <a:schemeClr val="tx1"/>
                </a:solidFill>
                <a:latin typeface="Dosis" pitchFamily="2" charset="0"/>
              </a:rPr>
              <a:t> </a:t>
            </a:r>
            <a:r>
              <a:rPr lang="en-US" sz="1400" dirty="0" err="1">
                <a:solidFill>
                  <a:schemeClr val="tx1"/>
                </a:solidFill>
                <a:latin typeface="Dosis" pitchFamily="2" charset="0"/>
              </a:rPr>
              <a:t>bahwa</a:t>
            </a:r>
            <a:r>
              <a:rPr lang="en-US" sz="1400" dirty="0">
                <a:solidFill>
                  <a:schemeClr val="tx1"/>
                </a:solidFill>
                <a:latin typeface="Dosis" pitchFamily="2" charset="0"/>
              </a:rPr>
              <a:t> model </a:t>
            </a:r>
            <a:r>
              <a:rPr lang="en-US" sz="1400" dirty="0" err="1">
                <a:solidFill>
                  <a:schemeClr val="tx1"/>
                </a:solidFill>
                <a:latin typeface="Dosis" pitchFamily="2" charset="0"/>
              </a:rPr>
              <a:t>dengan</a:t>
            </a:r>
            <a:r>
              <a:rPr lang="en-US" sz="1400" dirty="0">
                <a:solidFill>
                  <a:schemeClr val="tx1"/>
                </a:solidFill>
                <a:latin typeface="Dosis" pitchFamily="2" charset="0"/>
              </a:rPr>
              <a:t> </a:t>
            </a:r>
            <a:r>
              <a:rPr lang="en-US" sz="1400" dirty="0" err="1">
                <a:solidFill>
                  <a:schemeClr val="tx1"/>
                </a:solidFill>
                <a:latin typeface="Dosis" pitchFamily="2" charset="0"/>
              </a:rPr>
              <a:t>algoritma</a:t>
            </a:r>
            <a:r>
              <a:rPr lang="en-US" sz="1400" dirty="0">
                <a:solidFill>
                  <a:schemeClr val="tx1"/>
                </a:solidFill>
                <a:latin typeface="Dosis" pitchFamily="2" charset="0"/>
              </a:rPr>
              <a:t> random forest </a:t>
            </a:r>
            <a:r>
              <a:rPr lang="en-US" sz="1400" dirty="0" err="1">
                <a:solidFill>
                  <a:schemeClr val="tx1"/>
                </a:solidFill>
                <a:latin typeface="Dosis" pitchFamily="2" charset="0"/>
              </a:rPr>
              <a:t>memilik</a:t>
            </a:r>
            <a:r>
              <a:rPr lang="en-US" sz="1400" dirty="0">
                <a:solidFill>
                  <a:schemeClr val="tx1"/>
                </a:solidFill>
                <a:latin typeface="Dosis" pitchFamily="2" charset="0"/>
              </a:rPr>
              <a:t> </a:t>
            </a:r>
            <a:r>
              <a:rPr lang="en-US" sz="1400" dirty="0" err="1">
                <a:solidFill>
                  <a:schemeClr val="tx1"/>
                </a:solidFill>
                <a:latin typeface="Dosis" pitchFamily="2" charset="0"/>
              </a:rPr>
              <a:t>perofma</a:t>
            </a:r>
            <a:r>
              <a:rPr lang="en-US" sz="1400" dirty="0">
                <a:solidFill>
                  <a:schemeClr val="tx1"/>
                </a:solidFill>
                <a:latin typeface="Dosis" pitchFamily="2" charset="0"/>
              </a:rPr>
              <a:t> yang </a:t>
            </a:r>
            <a:r>
              <a:rPr lang="en-US" sz="1400" dirty="0" err="1">
                <a:solidFill>
                  <a:schemeClr val="tx1"/>
                </a:solidFill>
                <a:latin typeface="Dosis" pitchFamily="2" charset="0"/>
              </a:rPr>
              <a:t>baik</a:t>
            </a:r>
            <a:r>
              <a:rPr lang="en-US" sz="1400" dirty="0">
                <a:solidFill>
                  <a:schemeClr val="tx1"/>
                </a:solidFill>
                <a:latin typeface="Dosis" pitchFamily="2" charset="0"/>
              </a:rPr>
              <a:t> </a:t>
            </a:r>
            <a:r>
              <a:rPr lang="en-US" sz="1400" dirty="0" err="1">
                <a:solidFill>
                  <a:schemeClr val="tx1"/>
                </a:solidFill>
                <a:latin typeface="Dosis" pitchFamily="2" charset="0"/>
              </a:rPr>
              <a:t>dimana</a:t>
            </a:r>
            <a:r>
              <a:rPr lang="en-US" sz="1400" dirty="0">
                <a:solidFill>
                  <a:schemeClr val="tx1"/>
                </a:solidFill>
                <a:latin typeface="Dosis" pitchFamily="2" charset="0"/>
              </a:rPr>
              <a:t> </a:t>
            </a:r>
            <a:r>
              <a:rPr lang="en-US" sz="1400" dirty="0" err="1">
                <a:solidFill>
                  <a:schemeClr val="tx1"/>
                </a:solidFill>
                <a:latin typeface="Dosis" pitchFamily="2" charset="0"/>
              </a:rPr>
              <a:t>dapat</a:t>
            </a:r>
            <a:r>
              <a:rPr lang="en-US" sz="1400" dirty="0">
                <a:solidFill>
                  <a:schemeClr val="tx1"/>
                </a:solidFill>
                <a:latin typeface="Dosis" pitchFamily="2" charset="0"/>
              </a:rPr>
              <a:t> </a:t>
            </a:r>
            <a:r>
              <a:rPr lang="en-US" sz="1400" dirty="0" err="1">
                <a:solidFill>
                  <a:schemeClr val="tx1"/>
                </a:solidFill>
                <a:latin typeface="Dosis" pitchFamily="2" charset="0"/>
              </a:rPr>
              <a:t>dilihat</a:t>
            </a:r>
            <a:r>
              <a:rPr lang="en-US" sz="1400" dirty="0">
                <a:solidFill>
                  <a:schemeClr val="tx1"/>
                </a:solidFill>
                <a:latin typeface="Dosis" pitchFamily="2" charset="0"/>
              </a:rPr>
              <a:t> </a:t>
            </a:r>
            <a:r>
              <a:rPr lang="en-US" sz="1400" dirty="0" err="1">
                <a:solidFill>
                  <a:schemeClr val="tx1"/>
                </a:solidFill>
                <a:latin typeface="Dosis" pitchFamily="2" charset="0"/>
              </a:rPr>
              <a:t>bahwa</a:t>
            </a:r>
            <a:r>
              <a:rPr lang="en-US" sz="1400" dirty="0">
                <a:solidFill>
                  <a:schemeClr val="tx1"/>
                </a:solidFill>
                <a:latin typeface="Dosis" pitchFamily="2" charset="0"/>
              </a:rPr>
              <a:t> </a:t>
            </a:r>
            <a:r>
              <a:rPr lang="en-US" sz="1400" dirty="0" err="1">
                <a:solidFill>
                  <a:schemeClr val="tx1"/>
                </a:solidFill>
                <a:latin typeface="Dosis" pitchFamily="2" charset="0"/>
              </a:rPr>
              <a:t>jumlah</a:t>
            </a:r>
            <a:r>
              <a:rPr lang="en-US" sz="1400" dirty="0">
                <a:solidFill>
                  <a:schemeClr val="tx1"/>
                </a:solidFill>
                <a:latin typeface="Dosis" pitchFamily="2" charset="0"/>
              </a:rPr>
              <a:t> yang </a:t>
            </a:r>
            <a:r>
              <a:rPr lang="en-US" sz="1400" dirty="0" err="1">
                <a:solidFill>
                  <a:schemeClr val="tx1"/>
                </a:solidFill>
                <a:latin typeface="Dosis" pitchFamily="2" charset="0"/>
              </a:rPr>
              <a:t>diprediksi</a:t>
            </a:r>
            <a:r>
              <a:rPr lang="en-US" sz="1400" dirty="0">
                <a:solidFill>
                  <a:schemeClr val="tx1"/>
                </a:solidFill>
                <a:latin typeface="Dosis" pitchFamily="2" charset="0"/>
              </a:rPr>
              <a:t> </a:t>
            </a:r>
            <a:r>
              <a:rPr lang="en-US" sz="1400" dirty="0" err="1">
                <a:solidFill>
                  <a:schemeClr val="tx1"/>
                </a:solidFill>
                <a:latin typeface="Dosis" pitchFamily="2" charset="0"/>
              </a:rPr>
              <a:t>mengklik</a:t>
            </a:r>
            <a:r>
              <a:rPr lang="en-US" sz="1400" dirty="0">
                <a:solidFill>
                  <a:schemeClr val="tx1"/>
                </a:solidFill>
                <a:latin typeface="Dosis" pitchFamily="2" charset="0"/>
              </a:rPr>
              <a:t> </a:t>
            </a:r>
            <a:r>
              <a:rPr lang="en-US" sz="1400" dirty="0" err="1">
                <a:solidFill>
                  <a:schemeClr val="tx1"/>
                </a:solidFill>
                <a:latin typeface="Dosis" pitchFamily="2" charset="0"/>
              </a:rPr>
              <a:t>tetapi</a:t>
            </a:r>
            <a:r>
              <a:rPr lang="en-US" sz="1400" dirty="0">
                <a:solidFill>
                  <a:schemeClr val="tx1"/>
                </a:solidFill>
                <a:latin typeface="Dosis" pitchFamily="2" charset="0"/>
              </a:rPr>
              <a:t> </a:t>
            </a:r>
            <a:r>
              <a:rPr lang="en-US" sz="1400" dirty="0" err="1">
                <a:solidFill>
                  <a:schemeClr val="tx1"/>
                </a:solidFill>
                <a:latin typeface="Dosis" pitchFamily="2" charset="0"/>
              </a:rPr>
              <a:t>tidak</a:t>
            </a:r>
            <a:r>
              <a:rPr lang="en-US" sz="1400" dirty="0">
                <a:solidFill>
                  <a:schemeClr val="tx1"/>
                </a:solidFill>
                <a:latin typeface="Dosis" pitchFamily="2" charset="0"/>
              </a:rPr>
              <a:t> </a:t>
            </a:r>
            <a:r>
              <a:rPr lang="en-US" sz="1400" dirty="0" err="1">
                <a:solidFill>
                  <a:schemeClr val="tx1"/>
                </a:solidFill>
                <a:latin typeface="Dosis" pitchFamily="2" charset="0"/>
              </a:rPr>
              <a:t>mengklik</a:t>
            </a:r>
            <a:r>
              <a:rPr lang="en-US" sz="1400" dirty="0">
                <a:solidFill>
                  <a:schemeClr val="tx1"/>
                </a:solidFill>
                <a:latin typeface="Dosis" pitchFamily="2" charset="0"/>
              </a:rPr>
              <a:t> (False </a:t>
            </a:r>
            <a:r>
              <a:rPr lang="en-US" sz="1400" dirty="0" err="1">
                <a:solidFill>
                  <a:schemeClr val="tx1"/>
                </a:solidFill>
                <a:latin typeface="Dosis" pitchFamily="2" charset="0"/>
              </a:rPr>
              <a:t>Positif</a:t>
            </a:r>
            <a:r>
              <a:rPr lang="en-US" sz="1400" dirty="0">
                <a:solidFill>
                  <a:schemeClr val="tx1"/>
                </a:solidFill>
                <a:latin typeface="Dosis" pitchFamily="2" charset="0"/>
              </a:rPr>
              <a:t>) </a:t>
            </a:r>
            <a:r>
              <a:rPr lang="en-US" sz="1400" dirty="0" err="1">
                <a:solidFill>
                  <a:schemeClr val="tx1"/>
                </a:solidFill>
                <a:latin typeface="Dosis" pitchFamily="2" charset="0"/>
              </a:rPr>
              <a:t>bernilai</a:t>
            </a:r>
            <a:r>
              <a:rPr lang="en-US" sz="1400" dirty="0">
                <a:solidFill>
                  <a:schemeClr val="tx1"/>
                </a:solidFill>
                <a:latin typeface="Dosis" pitchFamily="2" charset="0"/>
              </a:rPr>
              <a:t> </a:t>
            </a:r>
            <a:r>
              <a:rPr lang="en-US" sz="1400" dirty="0" err="1">
                <a:solidFill>
                  <a:schemeClr val="tx1"/>
                </a:solidFill>
                <a:latin typeface="Dosis" pitchFamily="2" charset="0"/>
              </a:rPr>
              <a:t>sedikit</a:t>
            </a:r>
            <a:r>
              <a:rPr lang="en-US" sz="1400" dirty="0">
                <a:solidFill>
                  <a:schemeClr val="tx1"/>
                </a:solidFill>
                <a:latin typeface="Dosis" pitchFamily="2" charset="0"/>
              </a:rPr>
              <a:t>.</a:t>
            </a:r>
            <a:endParaRPr lang="en-ID" sz="1400" b="0" dirty="0">
              <a:solidFill>
                <a:schemeClr val="tx1"/>
              </a:solidFill>
              <a:effectLst/>
              <a:latin typeface="Dosis" pitchFamily="2" charset="0"/>
            </a:endParaRPr>
          </a:p>
        </p:txBody>
      </p:sp>
      <p:pic>
        <p:nvPicPr>
          <p:cNvPr id="7" name="Picture 6">
            <a:extLst>
              <a:ext uri="{FF2B5EF4-FFF2-40B4-BE49-F238E27FC236}">
                <a16:creationId xmlns:a16="http://schemas.microsoft.com/office/drawing/2014/main" id="{7816C0BB-9689-2A7E-9627-50B64ED40D73}"/>
              </a:ext>
            </a:extLst>
          </p:cNvPr>
          <p:cNvPicPr>
            <a:picLocks noChangeAspect="1"/>
          </p:cNvPicPr>
          <p:nvPr/>
        </p:nvPicPr>
        <p:blipFill>
          <a:blip r:embed="rId4"/>
          <a:stretch>
            <a:fillRect/>
          </a:stretch>
        </p:blipFill>
        <p:spPr>
          <a:xfrm>
            <a:off x="309778" y="1280376"/>
            <a:ext cx="3492324" cy="3492324"/>
          </a:xfrm>
          <a:prstGeom prst="rect">
            <a:avLst/>
          </a:prstGeom>
        </p:spPr>
      </p:pic>
    </p:spTree>
    <p:extLst>
      <p:ext uri="{BB962C8B-B14F-4D97-AF65-F5344CB8AC3E}">
        <p14:creationId xmlns:p14="http://schemas.microsoft.com/office/powerpoint/2010/main" val="887056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26"/>
          <p:cNvSpPr txBox="1">
            <a:spLocks noGrp="1"/>
          </p:cNvSpPr>
          <p:nvPr>
            <p:ph type="title"/>
          </p:nvPr>
        </p:nvSpPr>
        <p:spPr>
          <a:xfrm>
            <a:off x="0" y="-12175"/>
            <a:ext cx="79263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SzPts val="990"/>
              <a:buNone/>
            </a:pPr>
            <a:r>
              <a:rPr lang="en" sz="2220" b="1">
                <a:solidFill>
                  <a:schemeClr val="lt1"/>
                </a:solidFill>
                <a:latin typeface="Roboto"/>
                <a:ea typeface="Roboto"/>
                <a:cs typeface="Roboto"/>
                <a:sym typeface="Roboto"/>
              </a:rPr>
              <a:t>Overview</a:t>
            </a:r>
            <a:endParaRPr sz="2220" b="1">
              <a:solidFill>
                <a:schemeClr val="lt1"/>
              </a:solidFill>
              <a:latin typeface="Roboto"/>
              <a:ea typeface="Roboto"/>
              <a:cs typeface="Roboto"/>
              <a:sym typeface="Roboto"/>
            </a:endParaRPr>
          </a:p>
        </p:txBody>
      </p:sp>
      <p:sp>
        <p:nvSpPr>
          <p:cNvPr id="108" name="Google Shape;108;p26"/>
          <p:cNvSpPr txBox="1">
            <a:spLocks noGrp="1"/>
          </p:cNvSpPr>
          <p:nvPr>
            <p:ph type="body" idx="1"/>
          </p:nvPr>
        </p:nvSpPr>
        <p:spPr>
          <a:xfrm>
            <a:off x="311700" y="1506875"/>
            <a:ext cx="8520600" cy="3062100"/>
          </a:xfrm>
          <a:prstGeom prst="rect">
            <a:avLst/>
          </a:prstGeom>
        </p:spPr>
        <p:txBody>
          <a:bodyPr spcFirstLastPara="1" wrap="square" lIns="91425" tIns="91425" rIns="91425" bIns="91425" anchor="t" anchorCtr="0">
            <a:normAutofit/>
          </a:bodyPr>
          <a:lstStyle/>
          <a:p>
            <a:pPr marL="0" lvl="0" indent="0" algn="just" rtl="0">
              <a:spcBef>
                <a:spcPts val="0"/>
              </a:spcBef>
              <a:spcAft>
                <a:spcPts val="0"/>
              </a:spcAft>
              <a:buNone/>
            </a:pPr>
            <a:r>
              <a:rPr lang="en">
                <a:solidFill>
                  <a:schemeClr val="dk1"/>
                </a:solidFill>
                <a:latin typeface="Dosis"/>
                <a:ea typeface="Dosis"/>
                <a:cs typeface="Dosis"/>
                <a:sym typeface="Dosis"/>
              </a:rPr>
              <a:t>“Sebuah perusahaan di Indonesia ingin mengetahui efektifitas sebuah iklan yang mereka tayangkan, hal ini penting bagi perusahaan agar dapat mengetahui seberapa besar ketercapainnya iklan yang dipasarkan sehingga dapat menarik customers untuk melihat iklan.</a:t>
            </a:r>
            <a:endParaRPr>
              <a:solidFill>
                <a:schemeClr val="dk1"/>
              </a:solidFill>
              <a:latin typeface="Dosis"/>
              <a:ea typeface="Dosis"/>
              <a:cs typeface="Dosis"/>
              <a:sym typeface="Dosis"/>
            </a:endParaRPr>
          </a:p>
          <a:p>
            <a:pPr marL="0" lvl="0" indent="0" algn="just" rtl="0">
              <a:spcBef>
                <a:spcPts val="1200"/>
              </a:spcBef>
              <a:spcAft>
                <a:spcPts val="1200"/>
              </a:spcAft>
              <a:buNone/>
            </a:pPr>
            <a:r>
              <a:rPr lang="en">
                <a:solidFill>
                  <a:schemeClr val="dk1"/>
                </a:solidFill>
                <a:latin typeface="Dosis"/>
                <a:ea typeface="Dosis"/>
                <a:cs typeface="Dosis"/>
                <a:sym typeface="Dosis"/>
              </a:rPr>
              <a:t>Dengan mengolah data historical advertisement serta menemukan insight serta pola yang terjadi, maka dapat membantu perusahaan dalam menentukan target marketing, fokus case ini adalah membuat model machine learning classification yang berfungsi menentukan target customers yang tepat ”</a:t>
            </a:r>
            <a:endParaRPr>
              <a:solidFill>
                <a:schemeClr val="dk1"/>
              </a:solidFill>
              <a:latin typeface="Dosis"/>
              <a:ea typeface="Dosis"/>
              <a:cs typeface="Dosis"/>
              <a:sym typeface="Dosis"/>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0" y="37175"/>
            <a:ext cx="8180700" cy="52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1798" b="1">
                <a:latin typeface="Roboto"/>
                <a:ea typeface="Roboto"/>
                <a:cs typeface="Roboto"/>
                <a:sym typeface="Roboto"/>
              </a:rPr>
              <a:t>Data Modeling</a:t>
            </a:r>
            <a:endParaRPr sz="1798">
              <a:solidFill>
                <a:schemeClr val="lt1"/>
              </a:solidFill>
              <a:latin typeface="Roboto"/>
              <a:ea typeface="Roboto"/>
              <a:cs typeface="Roboto"/>
              <a:sym typeface="Roboto"/>
            </a:endParaRPr>
          </a:p>
        </p:txBody>
      </p:sp>
      <p:sp>
        <p:nvSpPr>
          <p:cNvPr id="2" name="Google Shape;115;p27">
            <a:extLst>
              <a:ext uri="{FF2B5EF4-FFF2-40B4-BE49-F238E27FC236}">
                <a16:creationId xmlns:a16="http://schemas.microsoft.com/office/drawing/2014/main" id="{18A14E6E-1949-EF4D-899D-2BEEEDC396E7}"/>
              </a:ext>
            </a:extLst>
          </p:cNvPr>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dirty="0">
                <a:solidFill>
                  <a:srgbClr val="000000"/>
                </a:solidFill>
              </a:rPr>
              <a:t>Untuk selengkapnya, dapat melihat jupyter notebook </a:t>
            </a:r>
            <a:r>
              <a:rPr lang="en" sz="1100" dirty="0">
                <a:hlinkClick r:id="rId3"/>
              </a:rPr>
              <a:t>disini</a:t>
            </a:r>
            <a:endParaRPr sz="1100" dirty="0">
              <a:solidFill>
                <a:srgbClr val="000000"/>
              </a:solidFill>
            </a:endParaRPr>
          </a:p>
        </p:txBody>
      </p:sp>
      <p:sp>
        <p:nvSpPr>
          <p:cNvPr id="5" name="TextBox 4">
            <a:extLst>
              <a:ext uri="{FF2B5EF4-FFF2-40B4-BE49-F238E27FC236}">
                <a16:creationId xmlns:a16="http://schemas.microsoft.com/office/drawing/2014/main" id="{6ECC155C-4BA4-7A39-3A18-8604A5DC073A}"/>
              </a:ext>
            </a:extLst>
          </p:cNvPr>
          <p:cNvSpPr txBox="1"/>
          <p:nvPr/>
        </p:nvSpPr>
        <p:spPr>
          <a:xfrm>
            <a:off x="84000" y="570628"/>
            <a:ext cx="6587733" cy="584775"/>
          </a:xfrm>
          <a:prstGeom prst="rect">
            <a:avLst/>
          </a:prstGeom>
          <a:noFill/>
        </p:spPr>
        <p:txBody>
          <a:bodyPr wrap="square">
            <a:spAutoFit/>
          </a:bodyPr>
          <a:lstStyle/>
          <a:p>
            <a:pPr marL="285750" lvl="0" indent="-285750" algn="just" rtl="0">
              <a:spcBef>
                <a:spcPts val="0"/>
              </a:spcBef>
              <a:spcAft>
                <a:spcPts val="0"/>
              </a:spcAft>
              <a:buFont typeface="Wingdings" panose="05000000000000000000" pitchFamily="2" charset="2"/>
              <a:buChar char="q"/>
            </a:pPr>
            <a:r>
              <a:rPr lang="en" sz="1600" b="1" dirty="0">
                <a:solidFill>
                  <a:schemeClr val="dk1"/>
                </a:solidFill>
              </a:rPr>
              <a:t>Feature Importance Model dengan Algoritma Random Forest (dengan Feature Scaling)</a:t>
            </a:r>
            <a:endParaRPr lang="en-US" sz="1600" b="1" dirty="0">
              <a:solidFill>
                <a:schemeClr val="dk1"/>
              </a:solidFill>
              <a:latin typeface="Dosis"/>
              <a:ea typeface="Dosis"/>
              <a:cs typeface="Dosis"/>
              <a:sym typeface="Dosis"/>
            </a:endParaRPr>
          </a:p>
        </p:txBody>
      </p:sp>
      <p:sp>
        <p:nvSpPr>
          <p:cNvPr id="6" name="Google Shape;108;p26">
            <a:extLst>
              <a:ext uri="{FF2B5EF4-FFF2-40B4-BE49-F238E27FC236}">
                <a16:creationId xmlns:a16="http://schemas.microsoft.com/office/drawing/2014/main" id="{13ED47C1-F741-7D03-A792-79B5AA4B2452}"/>
              </a:ext>
            </a:extLst>
          </p:cNvPr>
          <p:cNvSpPr txBox="1">
            <a:spLocks/>
          </p:cNvSpPr>
          <p:nvPr/>
        </p:nvSpPr>
        <p:spPr>
          <a:xfrm>
            <a:off x="4114602" y="2636943"/>
            <a:ext cx="4066098" cy="144963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lgn="just">
              <a:buNone/>
            </a:pPr>
            <a:r>
              <a:rPr lang="en-US" sz="1400" dirty="0">
                <a:solidFill>
                  <a:schemeClr val="tx1"/>
                </a:solidFill>
                <a:latin typeface="Dosis" pitchFamily="2" charset="0"/>
              </a:rPr>
              <a:t>Dari </a:t>
            </a:r>
            <a:r>
              <a:rPr lang="en-US" sz="1400" dirty="0" err="1">
                <a:solidFill>
                  <a:schemeClr val="tx1"/>
                </a:solidFill>
                <a:latin typeface="Dosis" pitchFamily="2" charset="0"/>
              </a:rPr>
              <a:t>fitur</a:t>
            </a:r>
            <a:r>
              <a:rPr lang="en-US" sz="1400" dirty="0">
                <a:solidFill>
                  <a:schemeClr val="tx1"/>
                </a:solidFill>
                <a:latin typeface="Dosis" pitchFamily="2" charset="0"/>
              </a:rPr>
              <a:t> importance </a:t>
            </a:r>
            <a:r>
              <a:rPr lang="en-US" sz="1400" dirty="0" err="1">
                <a:solidFill>
                  <a:schemeClr val="tx1"/>
                </a:solidFill>
                <a:latin typeface="Dosis" pitchFamily="2" charset="0"/>
              </a:rPr>
              <a:t>didapatkan</a:t>
            </a:r>
            <a:r>
              <a:rPr lang="en-US" sz="1400" dirty="0">
                <a:solidFill>
                  <a:schemeClr val="tx1"/>
                </a:solidFill>
                <a:latin typeface="Dosis" pitchFamily="2" charset="0"/>
              </a:rPr>
              <a:t> </a:t>
            </a:r>
            <a:r>
              <a:rPr lang="en-US" sz="1400" dirty="0" err="1">
                <a:solidFill>
                  <a:schemeClr val="tx1"/>
                </a:solidFill>
                <a:latin typeface="Dosis" pitchFamily="2" charset="0"/>
              </a:rPr>
              <a:t>bahwa</a:t>
            </a:r>
            <a:r>
              <a:rPr lang="en-US" sz="1400" dirty="0">
                <a:solidFill>
                  <a:schemeClr val="tx1"/>
                </a:solidFill>
                <a:latin typeface="Dosis" pitchFamily="2" charset="0"/>
              </a:rPr>
              <a:t> 3 </a:t>
            </a:r>
            <a:r>
              <a:rPr lang="en-US" sz="1400" dirty="0" err="1">
                <a:solidFill>
                  <a:schemeClr val="tx1"/>
                </a:solidFill>
                <a:latin typeface="Dosis" pitchFamily="2" charset="0"/>
              </a:rPr>
              <a:t>fitur</a:t>
            </a:r>
            <a:r>
              <a:rPr lang="en-US" sz="1400" dirty="0">
                <a:solidFill>
                  <a:schemeClr val="tx1"/>
                </a:solidFill>
                <a:latin typeface="Dosis" pitchFamily="2" charset="0"/>
              </a:rPr>
              <a:t> </a:t>
            </a:r>
            <a:r>
              <a:rPr lang="en-US" sz="1400" dirty="0" err="1">
                <a:solidFill>
                  <a:schemeClr val="tx1"/>
                </a:solidFill>
                <a:latin typeface="Dosis" pitchFamily="2" charset="0"/>
              </a:rPr>
              <a:t>penting</a:t>
            </a:r>
            <a:r>
              <a:rPr lang="en-US" sz="1400" dirty="0">
                <a:solidFill>
                  <a:schemeClr val="tx1"/>
                </a:solidFill>
                <a:latin typeface="Dosis" pitchFamily="2" charset="0"/>
              </a:rPr>
              <a:t> </a:t>
            </a:r>
            <a:r>
              <a:rPr lang="en-US" sz="1400" dirty="0" err="1">
                <a:solidFill>
                  <a:schemeClr val="tx1"/>
                </a:solidFill>
                <a:latin typeface="Dosis" pitchFamily="2" charset="0"/>
              </a:rPr>
              <a:t>adalah</a:t>
            </a:r>
            <a:r>
              <a:rPr lang="en-US" sz="1400" dirty="0">
                <a:solidFill>
                  <a:schemeClr val="tx1"/>
                </a:solidFill>
                <a:latin typeface="Dosis" pitchFamily="2" charset="0"/>
              </a:rPr>
              <a:t> `Daily Internet Usage`, `Daily Spent on Site`, `Area Income` dan `Age`. </a:t>
            </a:r>
            <a:r>
              <a:rPr lang="en-US" sz="1400" dirty="0" err="1">
                <a:solidFill>
                  <a:schemeClr val="tx1"/>
                </a:solidFill>
                <a:latin typeface="Dosis" pitchFamily="2" charset="0"/>
              </a:rPr>
              <a:t>Ketiga</a:t>
            </a:r>
            <a:r>
              <a:rPr lang="en-US" sz="1400" dirty="0">
                <a:solidFill>
                  <a:schemeClr val="tx1"/>
                </a:solidFill>
                <a:latin typeface="Dosis" pitchFamily="2" charset="0"/>
              </a:rPr>
              <a:t> feature </a:t>
            </a:r>
            <a:r>
              <a:rPr lang="en-US" sz="1400" dirty="0" err="1">
                <a:solidFill>
                  <a:schemeClr val="tx1"/>
                </a:solidFill>
                <a:latin typeface="Dosis" pitchFamily="2" charset="0"/>
              </a:rPr>
              <a:t>ini</a:t>
            </a:r>
            <a:r>
              <a:rPr lang="en-US" sz="1400" dirty="0">
                <a:solidFill>
                  <a:schemeClr val="tx1"/>
                </a:solidFill>
                <a:latin typeface="Dosis" pitchFamily="2" charset="0"/>
              </a:rPr>
              <a:t> </a:t>
            </a:r>
            <a:r>
              <a:rPr lang="en-US" sz="1400" dirty="0" err="1">
                <a:solidFill>
                  <a:schemeClr val="tx1"/>
                </a:solidFill>
                <a:latin typeface="Dosis" pitchFamily="2" charset="0"/>
              </a:rPr>
              <a:t>menentukan</a:t>
            </a:r>
            <a:r>
              <a:rPr lang="en-US" sz="1400" dirty="0">
                <a:solidFill>
                  <a:schemeClr val="tx1"/>
                </a:solidFill>
                <a:latin typeface="Dosis" pitchFamily="2" charset="0"/>
              </a:rPr>
              <a:t> </a:t>
            </a:r>
            <a:r>
              <a:rPr lang="en-US" sz="1400" dirty="0" err="1">
                <a:solidFill>
                  <a:schemeClr val="tx1"/>
                </a:solidFill>
                <a:latin typeface="Dosis" pitchFamily="2" charset="0"/>
              </a:rPr>
              <a:t>apakah</a:t>
            </a:r>
            <a:r>
              <a:rPr lang="en-US" sz="1400" dirty="0">
                <a:solidFill>
                  <a:schemeClr val="tx1"/>
                </a:solidFill>
                <a:latin typeface="Dosis" pitchFamily="2" charset="0"/>
              </a:rPr>
              <a:t> user </a:t>
            </a:r>
            <a:r>
              <a:rPr lang="en-US" sz="1400" dirty="0" err="1">
                <a:solidFill>
                  <a:schemeClr val="tx1"/>
                </a:solidFill>
                <a:latin typeface="Dosis" pitchFamily="2" charset="0"/>
              </a:rPr>
              <a:t>akan</a:t>
            </a:r>
            <a:r>
              <a:rPr lang="en-US" sz="1400" dirty="0">
                <a:solidFill>
                  <a:schemeClr val="tx1"/>
                </a:solidFill>
                <a:latin typeface="Dosis" pitchFamily="2" charset="0"/>
              </a:rPr>
              <a:t> </a:t>
            </a:r>
            <a:r>
              <a:rPr lang="en-US" sz="1400" dirty="0" err="1">
                <a:solidFill>
                  <a:schemeClr val="tx1"/>
                </a:solidFill>
                <a:latin typeface="Dosis" pitchFamily="2" charset="0"/>
              </a:rPr>
              <a:t>mengklik</a:t>
            </a:r>
            <a:r>
              <a:rPr lang="en-US" sz="1400" dirty="0">
                <a:solidFill>
                  <a:schemeClr val="tx1"/>
                </a:solidFill>
                <a:latin typeface="Dosis" pitchFamily="2" charset="0"/>
              </a:rPr>
              <a:t> </a:t>
            </a:r>
            <a:r>
              <a:rPr lang="en-US" sz="1400" dirty="0" err="1">
                <a:solidFill>
                  <a:schemeClr val="tx1"/>
                </a:solidFill>
                <a:latin typeface="Dosis" pitchFamily="2" charset="0"/>
              </a:rPr>
              <a:t>iklan</a:t>
            </a:r>
            <a:r>
              <a:rPr lang="en-US" sz="1400" dirty="0">
                <a:solidFill>
                  <a:schemeClr val="tx1"/>
                </a:solidFill>
                <a:latin typeface="Dosis" pitchFamily="2" charset="0"/>
              </a:rPr>
              <a:t> </a:t>
            </a:r>
            <a:r>
              <a:rPr lang="en-US" sz="1400" dirty="0" err="1">
                <a:solidFill>
                  <a:schemeClr val="tx1"/>
                </a:solidFill>
                <a:latin typeface="Dosis" pitchFamily="2" charset="0"/>
              </a:rPr>
              <a:t>atau</a:t>
            </a:r>
            <a:r>
              <a:rPr lang="en-US" sz="1400" dirty="0">
                <a:solidFill>
                  <a:schemeClr val="tx1"/>
                </a:solidFill>
                <a:latin typeface="Dosis" pitchFamily="2" charset="0"/>
              </a:rPr>
              <a:t> </a:t>
            </a:r>
            <a:r>
              <a:rPr lang="en-US" sz="1400" dirty="0" err="1">
                <a:solidFill>
                  <a:schemeClr val="tx1"/>
                </a:solidFill>
                <a:latin typeface="Dosis" pitchFamily="2" charset="0"/>
              </a:rPr>
              <a:t>tidak</a:t>
            </a:r>
            <a:r>
              <a:rPr lang="en-US" sz="1400" dirty="0">
                <a:solidFill>
                  <a:schemeClr val="tx1"/>
                </a:solidFill>
                <a:latin typeface="Dosis" pitchFamily="2" charset="0"/>
              </a:rPr>
              <a:t>. </a:t>
            </a:r>
            <a:r>
              <a:rPr lang="en-US" sz="1400" dirty="0" err="1">
                <a:solidFill>
                  <a:schemeClr val="tx1"/>
                </a:solidFill>
                <a:latin typeface="Dosis" pitchFamily="2" charset="0"/>
              </a:rPr>
              <a:t>Sehingga</a:t>
            </a:r>
            <a:r>
              <a:rPr lang="en-US" sz="1400" dirty="0">
                <a:solidFill>
                  <a:schemeClr val="tx1"/>
                </a:solidFill>
                <a:latin typeface="Dosis" pitchFamily="2" charset="0"/>
              </a:rPr>
              <a:t> </a:t>
            </a:r>
            <a:r>
              <a:rPr lang="en-US" sz="1400" dirty="0" err="1">
                <a:solidFill>
                  <a:schemeClr val="tx1"/>
                </a:solidFill>
                <a:latin typeface="Dosis" pitchFamily="2" charset="0"/>
              </a:rPr>
              <a:t>dari</a:t>
            </a:r>
            <a:r>
              <a:rPr lang="en-US" sz="1400" dirty="0">
                <a:solidFill>
                  <a:schemeClr val="tx1"/>
                </a:solidFill>
                <a:latin typeface="Dosis" pitchFamily="2" charset="0"/>
              </a:rPr>
              <a:t> </a:t>
            </a:r>
            <a:r>
              <a:rPr lang="en-US" sz="1400" dirty="0" err="1">
                <a:solidFill>
                  <a:schemeClr val="tx1"/>
                </a:solidFill>
                <a:latin typeface="Dosis" pitchFamily="2" charset="0"/>
              </a:rPr>
              <a:t>sini</a:t>
            </a:r>
            <a:r>
              <a:rPr lang="en-US" sz="1400" dirty="0">
                <a:solidFill>
                  <a:schemeClr val="tx1"/>
                </a:solidFill>
                <a:latin typeface="Dosis" pitchFamily="2" charset="0"/>
              </a:rPr>
              <a:t> </a:t>
            </a:r>
            <a:r>
              <a:rPr lang="en-US" sz="1400" dirty="0" err="1">
                <a:solidFill>
                  <a:schemeClr val="tx1"/>
                </a:solidFill>
                <a:latin typeface="Dosis" pitchFamily="2" charset="0"/>
              </a:rPr>
              <a:t>akan</a:t>
            </a:r>
            <a:r>
              <a:rPr lang="en-US" sz="1400" dirty="0">
                <a:solidFill>
                  <a:schemeClr val="tx1"/>
                </a:solidFill>
                <a:latin typeface="Dosis" pitchFamily="2" charset="0"/>
              </a:rPr>
              <a:t> </a:t>
            </a:r>
            <a:r>
              <a:rPr lang="en-US" sz="1400" dirty="0" err="1">
                <a:solidFill>
                  <a:schemeClr val="tx1"/>
                </a:solidFill>
                <a:latin typeface="Dosis" pitchFamily="2" charset="0"/>
              </a:rPr>
              <a:t>dijadikan</a:t>
            </a:r>
            <a:r>
              <a:rPr lang="en-US" sz="1400" dirty="0">
                <a:solidFill>
                  <a:schemeClr val="tx1"/>
                </a:solidFill>
                <a:latin typeface="Dosis" pitchFamily="2" charset="0"/>
              </a:rPr>
              <a:t> </a:t>
            </a:r>
            <a:r>
              <a:rPr lang="en-US" sz="1400" dirty="0" err="1">
                <a:solidFill>
                  <a:schemeClr val="tx1"/>
                </a:solidFill>
                <a:latin typeface="Dosis" pitchFamily="2" charset="0"/>
              </a:rPr>
              <a:t>sebagai</a:t>
            </a:r>
            <a:r>
              <a:rPr lang="en-US" sz="1400" dirty="0">
                <a:solidFill>
                  <a:schemeClr val="tx1"/>
                </a:solidFill>
                <a:latin typeface="Dosis" pitchFamily="2" charset="0"/>
              </a:rPr>
              <a:t> business recommendation.</a:t>
            </a:r>
            <a:endParaRPr lang="en-ID" sz="1400" b="0" dirty="0">
              <a:solidFill>
                <a:schemeClr val="tx1"/>
              </a:solidFill>
              <a:effectLst/>
              <a:latin typeface="Dosis" pitchFamily="2" charset="0"/>
            </a:endParaRPr>
          </a:p>
        </p:txBody>
      </p:sp>
      <p:pic>
        <p:nvPicPr>
          <p:cNvPr id="4" name="Picture 3">
            <a:extLst>
              <a:ext uri="{FF2B5EF4-FFF2-40B4-BE49-F238E27FC236}">
                <a16:creationId xmlns:a16="http://schemas.microsoft.com/office/drawing/2014/main" id="{9549C164-4B4A-3839-BF76-5E44635B8A7E}"/>
              </a:ext>
            </a:extLst>
          </p:cNvPr>
          <p:cNvPicPr>
            <a:picLocks noChangeAspect="1"/>
          </p:cNvPicPr>
          <p:nvPr/>
        </p:nvPicPr>
        <p:blipFill>
          <a:blip r:embed="rId4"/>
          <a:stretch>
            <a:fillRect/>
          </a:stretch>
        </p:blipFill>
        <p:spPr>
          <a:xfrm>
            <a:off x="345255" y="1047848"/>
            <a:ext cx="3278479" cy="3901852"/>
          </a:xfrm>
          <a:prstGeom prst="rect">
            <a:avLst/>
          </a:prstGeom>
        </p:spPr>
      </p:pic>
    </p:spTree>
    <p:extLst>
      <p:ext uri="{BB962C8B-B14F-4D97-AF65-F5344CB8AC3E}">
        <p14:creationId xmlns:p14="http://schemas.microsoft.com/office/powerpoint/2010/main" val="93342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0" y="37175"/>
            <a:ext cx="8180700" cy="52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1798" b="1">
                <a:latin typeface="Roboto"/>
                <a:ea typeface="Roboto"/>
                <a:cs typeface="Roboto"/>
                <a:sym typeface="Roboto"/>
              </a:rPr>
              <a:t>Business Recommendation &amp; Simulation</a:t>
            </a:r>
            <a:endParaRPr sz="1798">
              <a:solidFill>
                <a:schemeClr val="lt1"/>
              </a:solidFill>
              <a:latin typeface="Roboto"/>
              <a:ea typeface="Roboto"/>
              <a:cs typeface="Roboto"/>
              <a:sym typeface="Roboto"/>
            </a:endParaRPr>
          </a:p>
        </p:txBody>
      </p:sp>
      <p:sp>
        <p:nvSpPr>
          <p:cNvPr id="2" name="Google Shape;115;p27">
            <a:extLst>
              <a:ext uri="{FF2B5EF4-FFF2-40B4-BE49-F238E27FC236}">
                <a16:creationId xmlns:a16="http://schemas.microsoft.com/office/drawing/2014/main" id="{C6DEF1DF-74E1-ECE4-3AC3-EC9E88EE4ADC}"/>
              </a:ext>
            </a:extLst>
          </p:cNvPr>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dirty="0">
                <a:solidFill>
                  <a:srgbClr val="000000"/>
                </a:solidFill>
              </a:rPr>
              <a:t>Untuk selengkapnya, dapat melihat jupyter notebook </a:t>
            </a:r>
            <a:r>
              <a:rPr lang="en" sz="1100" dirty="0">
                <a:hlinkClick r:id="rId3"/>
              </a:rPr>
              <a:t>disini</a:t>
            </a:r>
            <a:endParaRPr sz="1100" dirty="0">
              <a:solidFill>
                <a:srgbClr val="000000"/>
              </a:solidFill>
            </a:endParaRPr>
          </a:p>
        </p:txBody>
      </p:sp>
      <p:sp>
        <p:nvSpPr>
          <p:cNvPr id="5" name="TextBox 4">
            <a:extLst>
              <a:ext uri="{FF2B5EF4-FFF2-40B4-BE49-F238E27FC236}">
                <a16:creationId xmlns:a16="http://schemas.microsoft.com/office/drawing/2014/main" id="{32D8C205-38A9-0C3E-EB44-27C7F10E6265}"/>
              </a:ext>
            </a:extLst>
          </p:cNvPr>
          <p:cNvSpPr txBox="1"/>
          <p:nvPr/>
        </p:nvSpPr>
        <p:spPr>
          <a:xfrm>
            <a:off x="84000" y="570628"/>
            <a:ext cx="6587733" cy="338554"/>
          </a:xfrm>
          <a:prstGeom prst="rect">
            <a:avLst/>
          </a:prstGeom>
          <a:noFill/>
        </p:spPr>
        <p:txBody>
          <a:bodyPr wrap="square">
            <a:spAutoFit/>
          </a:bodyPr>
          <a:lstStyle/>
          <a:p>
            <a:pPr marL="285750" lvl="0" indent="-285750" algn="just" rtl="0">
              <a:spcBef>
                <a:spcPts val="0"/>
              </a:spcBef>
              <a:spcAft>
                <a:spcPts val="0"/>
              </a:spcAft>
              <a:buFont typeface="Wingdings" panose="05000000000000000000" pitchFamily="2" charset="2"/>
              <a:buChar char="q"/>
            </a:pPr>
            <a:r>
              <a:rPr lang="en" sz="1600" b="1" dirty="0">
                <a:solidFill>
                  <a:schemeClr val="dk1"/>
                </a:solidFill>
              </a:rPr>
              <a:t>Business Recommendation</a:t>
            </a:r>
            <a:endParaRPr lang="en-US" sz="1600" b="1" dirty="0">
              <a:solidFill>
                <a:schemeClr val="dk1"/>
              </a:solidFill>
              <a:latin typeface="Dosis"/>
              <a:ea typeface="Dosis"/>
              <a:cs typeface="Dosis"/>
              <a:sym typeface="Dosis"/>
            </a:endParaRPr>
          </a:p>
        </p:txBody>
      </p:sp>
      <p:sp>
        <p:nvSpPr>
          <p:cNvPr id="6" name="Google Shape;108;p26">
            <a:extLst>
              <a:ext uri="{FF2B5EF4-FFF2-40B4-BE49-F238E27FC236}">
                <a16:creationId xmlns:a16="http://schemas.microsoft.com/office/drawing/2014/main" id="{F001F826-1551-F0E8-6754-C9164840AD78}"/>
              </a:ext>
            </a:extLst>
          </p:cNvPr>
          <p:cNvSpPr txBox="1">
            <a:spLocks/>
          </p:cNvSpPr>
          <p:nvPr/>
        </p:nvSpPr>
        <p:spPr>
          <a:xfrm>
            <a:off x="203200" y="919435"/>
            <a:ext cx="8545689" cy="350445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lgn="just">
              <a:buNone/>
            </a:pPr>
            <a:r>
              <a:rPr lang="en-US" sz="1400" dirty="0" err="1">
                <a:solidFill>
                  <a:schemeClr val="tx1"/>
                </a:solidFill>
                <a:latin typeface="Dosis" pitchFamily="2" charset="0"/>
              </a:rPr>
              <a:t>Berdasarkan</a:t>
            </a:r>
            <a:r>
              <a:rPr lang="en-US" sz="1400" dirty="0">
                <a:solidFill>
                  <a:schemeClr val="tx1"/>
                </a:solidFill>
                <a:latin typeface="Dosis" pitchFamily="2" charset="0"/>
              </a:rPr>
              <a:t> EDA dan Feature importance, business </a:t>
            </a:r>
            <a:r>
              <a:rPr lang="en-US" sz="1400" dirty="0" err="1">
                <a:solidFill>
                  <a:schemeClr val="tx1"/>
                </a:solidFill>
                <a:latin typeface="Dosis" pitchFamily="2" charset="0"/>
              </a:rPr>
              <a:t>recomendation</a:t>
            </a:r>
            <a:r>
              <a:rPr lang="en-US" sz="1400" dirty="0">
                <a:solidFill>
                  <a:schemeClr val="tx1"/>
                </a:solidFill>
                <a:latin typeface="Dosis" pitchFamily="2" charset="0"/>
              </a:rPr>
              <a:t> yang </a:t>
            </a:r>
            <a:r>
              <a:rPr lang="en-US" sz="1400" dirty="0" err="1">
                <a:solidFill>
                  <a:schemeClr val="tx1"/>
                </a:solidFill>
                <a:latin typeface="Dosis" pitchFamily="2" charset="0"/>
              </a:rPr>
              <a:t>dapat</a:t>
            </a:r>
            <a:r>
              <a:rPr lang="en-US" sz="1400" dirty="0">
                <a:solidFill>
                  <a:schemeClr val="tx1"/>
                </a:solidFill>
                <a:latin typeface="Dosis" pitchFamily="2" charset="0"/>
              </a:rPr>
              <a:t> </a:t>
            </a:r>
            <a:r>
              <a:rPr lang="en-US" sz="1400" dirty="0" err="1">
                <a:solidFill>
                  <a:schemeClr val="tx1"/>
                </a:solidFill>
                <a:latin typeface="Dosis" pitchFamily="2" charset="0"/>
              </a:rPr>
              <a:t>diajukan</a:t>
            </a:r>
            <a:r>
              <a:rPr lang="en-US" sz="1400" dirty="0">
                <a:solidFill>
                  <a:schemeClr val="tx1"/>
                </a:solidFill>
                <a:latin typeface="Dosis" pitchFamily="2" charset="0"/>
              </a:rPr>
              <a:t> </a:t>
            </a:r>
            <a:r>
              <a:rPr lang="en-US" sz="1400" dirty="0" err="1">
                <a:solidFill>
                  <a:schemeClr val="tx1"/>
                </a:solidFill>
                <a:latin typeface="Dosis" pitchFamily="2" charset="0"/>
              </a:rPr>
              <a:t>adalah</a:t>
            </a:r>
            <a:r>
              <a:rPr lang="en-US" sz="1400" dirty="0">
                <a:solidFill>
                  <a:schemeClr val="tx1"/>
                </a:solidFill>
                <a:latin typeface="Dosis" pitchFamily="2" charset="0"/>
              </a:rPr>
              <a:t> </a:t>
            </a:r>
            <a:r>
              <a:rPr lang="en-US" sz="1400" dirty="0" err="1">
                <a:solidFill>
                  <a:schemeClr val="tx1"/>
                </a:solidFill>
                <a:latin typeface="Dosis" pitchFamily="2" charset="0"/>
              </a:rPr>
              <a:t>sebagai</a:t>
            </a:r>
            <a:r>
              <a:rPr lang="en-US" sz="1400" dirty="0">
                <a:solidFill>
                  <a:schemeClr val="tx1"/>
                </a:solidFill>
                <a:latin typeface="Dosis" pitchFamily="2" charset="0"/>
              </a:rPr>
              <a:t> </a:t>
            </a:r>
            <a:r>
              <a:rPr lang="en-US" sz="1400" dirty="0" err="1">
                <a:solidFill>
                  <a:schemeClr val="tx1"/>
                </a:solidFill>
                <a:latin typeface="Dosis" pitchFamily="2" charset="0"/>
              </a:rPr>
              <a:t>berikut</a:t>
            </a:r>
            <a:r>
              <a:rPr lang="en-US" sz="1400" dirty="0">
                <a:solidFill>
                  <a:schemeClr val="tx1"/>
                </a:solidFill>
                <a:latin typeface="Dosis" pitchFamily="2" charset="0"/>
              </a:rPr>
              <a:t>:  </a:t>
            </a:r>
          </a:p>
          <a:p>
            <a:pPr algn="just"/>
            <a:r>
              <a:rPr lang="en-US" sz="1400" dirty="0">
                <a:solidFill>
                  <a:schemeClr val="tx1"/>
                </a:solidFill>
                <a:latin typeface="Dosis" pitchFamily="2" charset="0"/>
              </a:rPr>
              <a:t>Customer yang </a:t>
            </a:r>
            <a:r>
              <a:rPr lang="en-US" sz="1400" dirty="0" err="1">
                <a:solidFill>
                  <a:schemeClr val="tx1"/>
                </a:solidFill>
                <a:latin typeface="Dosis" pitchFamily="2" charset="0"/>
              </a:rPr>
              <a:t>mengklik</a:t>
            </a:r>
            <a:r>
              <a:rPr lang="en-US" sz="1400" dirty="0">
                <a:solidFill>
                  <a:schemeClr val="tx1"/>
                </a:solidFill>
                <a:latin typeface="Dosis" pitchFamily="2" charset="0"/>
              </a:rPr>
              <a:t> </a:t>
            </a:r>
            <a:r>
              <a:rPr lang="en-US" sz="1400" dirty="0" err="1">
                <a:solidFill>
                  <a:schemeClr val="tx1"/>
                </a:solidFill>
                <a:latin typeface="Dosis" pitchFamily="2" charset="0"/>
              </a:rPr>
              <a:t>iklan</a:t>
            </a:r>
            <a:r>
              <a:rPr lang="en-US" sz="1400" dirty="0">
                <a:solidFill>
                  <a:schemeClr val="tx1"/>
                </a:solidFill>
                <a:latin typeface="Dosis" pitchFamily="2" charset="0"/>
              </a:rPr>
              <a:t> </a:t>
            </a:r>
            <a:r>
              <a:rPr lang="en-US" sz="1400" dirty="0" err="1">
                <a:solidFill>
                  <a:schemeClr val="tx1"/>
                </a:solidFill>
                <a:latin typeface="Dosis" pitchFamily="2" charset="0"/>
              </a:rPr>
              <a:t>merupakan</a:t>
            </a:r>
            <a:r>
              <a:rPr lang="en-US" sz="1400" dirty="0">
                <a:solidFill>
                  <a:schemeClr val="tx1"/>
                </a:solidFill>
                <a:latin typeface="Dosis" pitchFamily="2" charset="0"/>
              </a:rPr>
              <a:t> customer yang </a:t>
            </a:r>
            <a:r>
              <a:rPr lang="en-US" sz="1400" b="1" dirty="0" err="1">
                <a:solidFill>
                  <a:schemeClr val="tx1"/>
                </a:solidFill>
                <a:latin typeface="Dosis" pitchFamily="2" charset="0"/>
              </a:rPr>
              <a:t>menghabiskan</a:t>
            </a:r>
            <a:r>
              <a:rPr lang="en-US" sz="1400" b="1" dirty="0">
                <a:solidFill>
                  <a:schemeClr val="tx1"/>
                </a:solidFill>
                <a:latin typeface="Dosis" pitchFamily="2" charset="0"/>
              </a:rPr>
              <a:t> </a:t>
            </a:r>
            <a:r>
              <a:rPr lang="en-US" sz="1400" b="1" dirty="0" err="1">
                <a:solidFill>
                  <a:schemeClr val="tx1"/>
                </a:solidFill>
                <a:latin typeface="Dosis" pitchFamily="2" charset="0"/>
              </a:rPr>
              <a:t>waktu</a:t>
            </a:r>
            <a:r>
              <a:rPr lang="en-US" sz="1400" b="1" dirty="0">
                <a:solidFill>
                  <a:schemeClr val="tx1"/>
                </a:solidFill>
                <a:latin typeface="Dosis" pitchFamily="2" charset="0"/>
              </a:rPr>
              <a:t> di internet dan website </a:t>
            </a:r>
            <a:r>
              <a:rPr lang="en-US" sz="1400" b="1" dirty="0" err="1">
                <a:solidFill>
                  <a:schemeClr val="tx1"/>
                </a:solidFill>
                <a:latin typeface="Dosis" pitchFamily="2" charset="0"/>
              </a:rPr>
              <a:t>dalam</a:t>
            </a:r>
            <a:r>
              <a:rPr lang="en-US" sz="1400" b="1" dirty="0">
                <a:solidFill>
                  <a:schemeClr val="tx1"/>
                </a:solidFill>
                <a:latin typeface="Dosis" pitchFamily="2" charset="0"/>
              </a:rPr>
              <a:t> </a:t>
            </a:r>
            <a:r>
              <a:rPr lang="en-US" sz="1400" b="1" dirty="0" err="1">
                <a:solidFill>
                  <a:schemeClr val="tx1"/>
                </a:solidFill>
                <a:latin typeface="Dosis" pitchFamily="2" charset="0"/>
              </a:rPr>
              <a:t>waktu</a:t>
            </a:r>
            <a:r>
              <a:rPr lang="en-US" sz="1400" b="1" dirty="0">
                <a:solidFill>
                  <a:schemeClr val="tx1"/>
                </a:solidFill>
                <a:latin typeface="Dosis" pitchFamily="2" charset="0"/>
              </a:rPr>
              <a:t> yang </a:t>
            </a:r>
            <a:r>
              <a:rPr lang="en-US" sz="1400" b="1" dirty="0" err="1">
                <a:solidFill>
                  <a:schemeClr val="tx1"/>
                </a:solidFill>
                <a:latin typeface="Dosis" pitchFamily="2" charset="0"/>
              </a:rPr>
              <a:t>singkat</a:t>
            </a:r>
            <a:r>
              <a:rPr lang="en-US" sz="1400" dirty="0">
                <a:solidFill>
                  <a:schemeClr val="tx1"/>
                </a:solidFill>
                <a:latin typeface="Dosis" pitchFamily="2" charset="0"/>
              </a:rPr>
              <a:t>. Oleh </a:t>
            </a:r>
            <a:r>
              <a:rPr lang="en-US" sz="1400" dirty="0" err="1">
                <a:solidFill>
                  <a:schemeClr val="tx1"/>
                </a:solidFill>
                <a:latin typeface="Dosis" pitchFamily="2" charset="0"/>
              </a:rPr>
              <a:t>karena</a:t>
            </a:r>
            <a:r>
              <a:rPr lang="en-US" sz="1400" dirty="0">
                <a:solidFill>
                  <a:schemeClr val="tx1"/>
                </a:solidFill>
                <a:latin typeface="Dosis" pitchFamily="2" charset="0"/>
              </a:rPr>
              <a:t> </a:t>
            </a:r>
            <a:r>
              <a:rPr lang="en-US" sz="1400" dirty="0" err="1">
                <a:solidFill>
                  <a:schemeClr val="tx1"/>
                </a:solidFill>
                <a:latin typeface="Dosis" pitchFamily="2" charset="0"/>
              </a:rPr>
              <a:t>itu</a:t>
            </a:r>
            <a:r>
              <a:rPr lang="en-US" sz="1400" dirty="0">
                <a:solidFill>
                  <a:schemeClr val="tx1"/>
                </a:solidFill>
                <a:latin typeface="Dosis" pitchFamily="2" charset="0"/>
              </a:rPr>
              <a:t>, </a:t>
            </a:r>
            <a:r>
              <a:rPr lang="en-US" sz="1400" dirty="0" err="1">
                <a:solidFill>
                  <a:schemeClr val="tx1"/>
                </a:solidFill>
                <a:latin typeface="Dosis" pitchFamily="2" charset="0"/>
              </a:rPr>
              <a:t>hal</a:t>
            </a:r>
            <a:r>
              <a:rPr lang="en-US" sz="1400" dirty="0">
                <a:solidFill>
                  <a:schemeClr val="tx1"/>
                </a:solidFill>
                <a:latin typeface="Dosis" pitchFamily="2" charset="0"/>
              </a:rPr>
              <a:t> yang </a:t>
            </a:r>
            <a:r>
              <a:rPr lang="en-US" sz="1400" dirty="0" err="1">
                <a:solidFill>
                  <a:schemeClr val="tx1"/>
                </a:solidFill>
                <a:latin typeface="Dosis" pitchFamily="2" charset="0"/>
              </a:rPr>
              <a:t>dapat</a:t>
            </a:r>
            <a:r>
              <a:rPr lang="en-US" sz="1400" dirty="0">
                <a:solidFill>
                  <a:schemeClr val="tx1"/>
                </a:solidFill>
                <a:latin typeface="Dosis" pitchFamily="2" charset="0"/>
              </a:rPr>
              <a:t> </a:t>
            </a:r>
            <a:r>
              <a:rPr lang="en-US" sz="1400" dirty="0" err="1">
                <a:solidFill>
                  <a:schemeClr val="tx1"/>
                </a:solidFill>
                <a:latin typeface="Dosis" pitchFamily="2" charset="0"/>
              </a:rPr>
              <a:t>dilakukan</a:t>
            </a:r>
            <a:r>
              <a:rPr lang="en-US" sz="1400" dirty="0">
                <a:solidFill>
                  <a:schemeClr val="tx1"/>
                </a:solidFill>
                <a:latin typeface="Dosis" pitchFamily="2" charset="0"/>
              </a:rPr>
              <a:t> </a:t>
            </a:r>
            <a:r>
              <a:rPr lang="en-US" sz="1400" dirty="0" err="1">
                <a:solidFill>
                  <a:schemeClr val="tx1"/>
                </a:solidFill>
                <a:latin typeface="Dosis" pitchFamily="2" charset="0"/>
              </a:rPr>
              <a:t>adalah</a:t>
            </a:r>
            <a:r>
              <a:rPr lang="en-US" sz="1400" dirty="0">
                <a:solidFill>
                  <a:schemeClr val="tx1"/>
                </a:solidFill>
                <a:latin typeface="Dosis" pitchFamily="2" charset="0"/>
              </a:rPr>
              <a:t> </a:t>
            </a:r>
            <a:r>
              <a:rPr lang="en-US" sz="1400" b="1" dirty="0" err="1">
                <a:solidFill>
                  <a:schemeClr val="tx1"/>
                </a:solidFill>
                <a:latin typeface="Dosis" pitchFamily="2" charset="0"/>
              </a:rPr>
              <a:t>mengoptimalkan</a:t>
            </a:r>
            <a:r>
              <a:rPr lang="en-US" sz="1400" b="1" dirty="0">
                <a:solidFill>
                  <a:schemeClr val="tx1"/>
                </a:solidFill>
                <a:latin typeface="Dosis" pitchFamily="2" charset="0"/>
              </a:rPr>
              <a:t> </a:t>
            </a:r>
            <a:r>
              <a:rPr lang="en-US" sz="1400" b="1" dirty="0" err="1">
                <a:solidFill>
                  <a:schemeClr val="tx1"/>
                </a:solidFill>
                <a:latin typeface="Dosis" pitchFamily="2" charset="0"/>
              </a:rPr>
              <a:t>iklan</a:t>
            </a:r>
            <a:r>
              <a:rPr lang="en-US" sz="1400" b="1" dirty="0">
                <a:solidFill>
                  <a:schemeClr val="tx1"/>
                </a:solidFill>
                <a:latin typeface="Dosis" pitchFamily="2" charset="0"/>
              </a:rPr>
              <a:t> </a:t>
            </a:r>
            <a:r>
              <a:rPr lang="en-US" sz="1400" b="1" dirty="0" err="1">
                <a:solidFill>
                  <a:schemeClr val="tx1"/>
                </a:solidFill>
                <a:latin typeface="Dosis" pitchFamily="2" charset="0"/>
              </a:rPr>
              <a:t>dengan</a:t>
            </a:r>
            <a:r>
              <a:rPr lang="en-US" sz="1400" b="1" dirty="0">
                <a:solidFill>
                  <a:schemeClr val="tx1"/>
                </a:solidFill>
                <a:latin typeface="Dosis" pitchFamily="2" charset="0"/>
              </a:rPr>
              <a:t> </a:t>
            </a:r>
            <a:r>
              <a:rPr lang="en-US" sz="1400" b="1" dirty="0" err="1">
                <a:solidFill>
                  <a:schemeClr val="tx1"/>
                </a:solidFill>
                <a:latin typeface="Dosis" pitchFamily="2" charset="0"/>
              </a:rPr>
              <a:t>dikemas</a:t>
            </a:r>
            <a:r>
              <a:rPr lang="en-US" sz="1400" b="1" dirty="0">
                <a:solidFill>
                  <a:schemeClr val="tx1"/>
                </a:solidFill>
                <a:latin typeface="Dosis" pitchFamily="2" charset="0"/>
              </a:rPr>
              <a:t> </a:t>
            </a:r>
            <a:r>
              <a:rPr lang="en-US" sz="1400" b="1" dirty="0" err="1">
                <a:solidFill>
                  <a:schemeClr val="tx1"/>
                </a:solidFill>
                <a:latin typeface="Dosis" pitchFamily="2" charset="0"/>
              </a:rPr>
              <a:t>lebih</a:t>
            </a:r>
            <a:r>
              <a:rPr lang="en-US" sz="1400" b="1" dirty="0">
                <a:solidFill>
                  <a:schemeClr val="tx1"/>
                </a:solidFill>
                <a:latin typeface="Dosis" pitchFamily="2" charset="0"/>
              </a:rPr>
              <a:t> </a:t>
            </a:r>
            <a:r>
              <a:rPr lang="en-US" sz="1400" b="1" dirty="0" err="1">
                <a:solidFill>
                  <a:schemeClr val="tx1"/>
                </a:solidFill>
                <a:latin typeface="Dosis" pitchFamily="2" charset="0"/>
              </a:rPr>
              <a:t>menarik</a:t>
            </a:r>
            <a:r>
              <a:rPr lang="en-US" sz="1400" b="1" dirty="0">
                <a:solidFill>
                  <a:schemeClr val="tx1"/>
                </a:solidFill>
                <a:latin typeface="Dosis" pitchFamily="2" charset="0"/>
              </a:rPr>
              <a:t> </a:t>
            </a:r>
            <a:r>
              <a:rPr lang="en-US" sz="1400" dirty="0" err="1">
                <a:solidFill>
                  <a:schemeClr val="tx1"/>
                </a:solidFill>
                <a:latin typeface="Dosis" pitchFamily="2" charset="0"/>
              </a:rPr>
              <a:t>sehingga</a:t>
            </a:r>
            <a:r>
              <a:rPr lang="en-US" sz="1400" dirty="0">
                <a:solidFill>
                  <a:schemeClr val="tx1"/>
                </a:solidFill>
                <a:latin typeface="Dosis" pitchFamily="2" charset="0"/>
              </a:rPr>
              <a:t> </a:t>
            </a:r>
            <a:r>
              <a:rPr lang="en-US" sz="1400" dirty="0" err="1">
                <a:solidFill>
                  <a:schemeClr val="tx1"/>
                </a:solidFill>
                <a:latin typeface="Dosis" pitchFamily="2" charset="0"/>
              </a:rPr>
              <a:t>ketika</a:t>
            </a:r>
            <a:r>
              <a:rPr lang="en-US" sz="1400" dirty="0">
                <a:solidFill>
                  <a:schemeClr val="tx1"/>
                </a:solidFill>
                <a:latin typeface="Dosis" pitchFamily="2" charset="0"/>
              </a:rPr>
              <a:t> customer </a:t>
            </a:r>
            <a:r>
              <a:rPr lang="en-US" sz="1400" dirty="0" err="1">
                <a:solidFill>
                  <a:schemeClr val="tx1"/>
                </a:solidFill>
                <a:latin typeface="Dosis" pitchFamily="2" charset="0"/>
              </a:rPr>
              <a:t>memasuki</a:t>
            </a:r>
            <a:r>
              <a:rPr lang="en-US" sz="1400" dirty="0">
                <a:solidFill>
                  <a:schemeClr val="tx1"/>
                </a:solidFill>
                <a:latin typeface="Dosis" pitchFamily="2" charset="0"/>
              </a:rPr>
              <a:t> website </a:t>
            </a:r>
            <a:r>
              <a:rPr lang="en-US" sz="1400" dirty="0" err="1">
                <a:solidFill>
                  <a:schemeClr val="tx1"/>
                </a:solidFill>
                <a:latin typeface="Dosis" pitchFamily="2" charset="0"/>
              </a:rPr>
              <a:t>langsung</a:t>
            </a:r>
            <a:r>
              <a:rPr lang="en-US" sz="1400" dirty="0">
                <a:solidFill>
                  <a:schemeClr val="tx1"/>
                </a:solidFill>
                <a:latin typeface="Dosis" pitchFamily="2" charset="0"/>
              </a:rPr>
              <a:t> </a:t>
            </a:r>
            <a:r>
              <a:rPr lang="en-US" sz="1400" dirty="0" err="1">
                <a:solidFill>
                  <a:schemeClr val="tx1"/>
                </a:solidFill>
                <a:latin typeface="Dosis" pitchFamily="2" charset="0"/>
              </a:rPr>
              <a:t>mengklik</a:t>
            </a:r>
            <a:r>
              <a:rPr lang="en-US" sz="1400" dirty="0">
                <a:solidFill>
                  <a:schemeClr val="tx1"/>
                </a:solidFill>
                <a:latin typeface="Dosis" pitchFamily="2" charset="0"/>
              </a:rPr>
              <a:t> </a:t>
            </a:r>
            <a:r>
              <a:rPr lang="en-US" sz="1400" dirty="0" err="1">
                <a:solidFill>
                  <a:schemeClr val="tx1"/>
                </a:solidFill>
                <a:latin typeface="Dosis" pitchFamily="2" charset="0"/>
              </a:rPr>
              <a:t>iklan</a:t>
            </a:r>
            <a:r>
              <a:rPr lang="en-US" sz="1400" dirty="0">
                <a:solidFill>
                  <a:schemeClr val="tx1"/>
                </a:solidFill>
                <a:latin typeface="Dosis" pitchFamily="2" charset="0"/>
              </a:rPr>
              <a:t> </a:t>
            </a:r>
            <a:r>
              <a:rPr lang="en-US" sz="1400" dirty="0" err="1">
                <a:solidFill>
                  <a:schemeClr val="tx1"/>
                </a:solidFill>
                <a:latin typeface="Dosis" pitchFamily="2" charset="0"/>
              </a:rPr>
              <a:t>tersebut</a:t>
            </a:r>
            <a:r>
              <a:rPr lang="en-US" sz="1400" dirty="0">
                <a:solidFill>
                  <a:schemeClr val="tx1"/>
                </a:solidFill>
                <a:latin typeface="Dosis" pitchFamily="2" charset="0"/>
              </a:rPr>
              <a:t>. Di lain </a:t>
            </a:r>
            <a:r>
              <a:rPr lang="en-US" sz="1400" dirty="0" err="1">
                <a:solidFill>
                  <a:schemeClr val="tx1"/>
                </a:solidFill>
                <a:latin typeface="Dosis" pitchFamily="2" charset="0"/>
              </a:rPr>
              <a:t>sisi</a:t>
            </a:r>
            <a:r>
              <a:rPr lang="en-US" sz="1400" dirty="0">
                <a:solidFill>
                  <a:schemeClr val="tx1"/>
                </a:solidFill>
                <a:latin typeface="Dosis" pitchFamily="2" charset="0"/>
              </a:rPr>
              <a:t>, </a:t>
            </a:r>
            <a:r>
              <a:rPr lang="en-US" sz="1400" dirty="0" err="1">
                <a:solidFill>
                  <a:schemeClr val="tx1"/>
                </a:solidFill>
                <a:latin typeface="Dosis" pitchFamily="2" charset="0"/>
              </a:rPr>
              <a:t>penambahan</a:t>
            </a:r>
            <a:r>
              <a:rPr lang="en-US" sz="1400" dirty="0">
                <a:solidFill>
                  <a:schemeClr val="tx1"/>
                </a:solidFill>
                <a:latin typeface="Dosis" pitchFamily="2" charset="0"/>
              </a:rPr>
              <a:t> </a:t>
            </a:r>
            <a:r>
              <a:rPr lang="en-US" sz="1400" dirty="0" err="1">
                <a:solidFill>
                  <a:schemeClr val="tx1"/>
                </a:solidFill>
                <a:latin typeface="Dosis" pitchFamily="2" charset="0"/>
              </a:rPr>
              <a:t>iklan</a:t>
            </a:r>
            <a:r>
              <a:rPr lang="en-US" sz="1400" dirty="0">
                <a:solidFill>
                  <a:schemeClr val="tx1"/>
                </a:solidFill>
                <a:latin typeface="Dosis" pitchFamily="2" charset="0"/>
              </a:rPr>
              <a:t> </a:t>
            </a:r>
            <a:r>
              <a:rPr lang="en-US" sz="1400" dirty="0" err="1">
                <a:solidFill>
                  <a:schemeClr val="tx1"/>
                </a:solidFill>
                <a:latin typeface="Dosis" pitchFamily="2" charset="0"/>
              </a:rPr>
              <a:t>dirasa</a:t>
            </a:r>
            <a:r>
              <a:rPr lang="en-US" sz="1400" dirty="0">
                <a:solidFill>
                  <a:schemeClr val="tx1"/>
                </a:solidFill>
                <a:latin typeface="Dosis" pitchFamily="2" charset="0"/>
              </a:rPr>
              <a:t> </a:t>
            </a:r>
            <a:r>
              <a:rPr lang="en-US" sz="1400" dirty="0" err="1">
                <a:solidFill>
                  <a:schemeClr val="tx1"/>
                </a:solidFill>
                <a:latin typeface="Dosis" pitchFamily="2" charset="0"/>
              </a:rPr>
              <a:t>tidak</a:t>
            </a:r>
            <a:r>
              <a:rPr lang="en-US" sz="1400" dirty="0">
                <a:solidFill>
                  <a:schemeClr val="tx1"/>
                </a:solidFill>
                <a:latin typeface="Dosis" pitchFamily="2" charset="0"/>
              </a:rPr>
              <a:t> </a:t>
            </a:r>
            <a:r>
              <a:rPr lang="en-US" sz="1400" dirty="0" err="1">
                <a:solidFill>
                  <a:schemeClr val="tx1"/>
                </a:solidFill>
                <a:latin typeface="Dosis" pitchFamily="2" charset="0"/>
              </a:rPr>
              <a:t>perlu</a:t>
            </a:r>
            <a:r>
              <a:rPr lang="en-US" sz="1400" dirty="0">
                <a:solidFill>
                  <a:schemeClr val="tx1"/>
                </a:solidFill>
                <a:latin typeface="Dosis" pitchFamily="2" charset="0"/>
              </a:rPr>
              <a:t> </a:t>
            </a:r>
            <a:r>
              <a:rPr lang="en-US" sz="1400" dirty="0" err="1">
                <a:solidFill>
                  <a:schemeClr val="tx1"/>
                </a:solidFill>
                <a:latin typeface="Dosis" pitchFamily="2" charset="0"/>
              </a:rPr>
              <a:t>karena</a:t>
            </a:r>
            <a:r>
              <a:rPr lang="en-US" sz="1400" dirty="0">
                <a:solidFill>
                  <a:schemeClr val="tx1"/>
                </a:solidFill>
                <a:latin typeface="Dosis" pitchFamily="2" charset="0"/>
              </a:rPr>
              <a:t> </a:t>
            </a:r>
            <a:r>
              <a:rPr lang="en-US" sz="1400" dirty="0" err="1">
                <a:solidFill>
                  <a:schemeClr val="tx1"/>
                </a:solidFill>
                <a:latin typeface="Dosis" pitchFamily="2" charset="0"/>
              </a:rPr>
              <a:t>dapat</a:t>
            </a:r>
            <a:r>
              <a:rPr lang="en-US" sz="1400" dirty="0">
                <a:solidFill>
                  <a:schemeClr val="tx1"/>
                </a:solidFill>
                <a:latin typeface="Dosis" pitchFamily="2" charset="0"/>
              </a:rPr>
              <a:t> </a:t>
            </a:r>
            <a:r>
              <a:rPr lang="en-US" sz="1400" dirty="0" err="1">
                <a:solidFill>
                  <a:schemeClr val="tx1"/>
                </a:solidFill>
                <a:latin typeface="Dosis" pitchFamily="2" charset="0"/>
              </a:rPr>
              <a:t>meningkatkan</a:t>
            </a:r>
            <a:r>
              <a:rPr lang="en-US" sz="1400" dirty="0">
                <a:solidFill>
                  <a:schemeClr val="tx1"/>
                </a:solidFill>
                <a:latin typeface="Dosis" pitchFamily="2" charset="0"/>
              </a:rPr>
              <a:t> cost.</a:t>
            </a:r>
          </a:p>
          <a:p>
            <a:pPr algn="just"/>
            <a:r>
              <a:rPr lang="en-US" sz="1400" dirty="0" err="1">
                <a:solidFill>
                  <a:schemeClr val="tx1"/>
                </a:solidFill>
                <a:latin typeface="Dosis" pitchFamily="2" charset="0"/>
              </a:rPr>
              <a:t>Berdasarkan</a:t>
            </a:r>
            <a:r>
              <a:rPr lang="en-US" sz="1400" dirty="0">
                <a:solidFill>
                  <a:schemeClr val="tx1"/>
                </a:solidFill>
                <a:latin typeface="Dosis" pitchFamily="2" charset="0"/>
              </a:rPr>
              <a:t> Area Income, customer </a:t>
            </a:r>
            <a:r>
              <a:rPr lang="en-US" sz="1400" dirty="0" err="1">
                <a:solidFill>
                  <a:schemeClr val="tx1"/>
                </a:solidFill>
                <a:latin typeface="Dosis" pitchFamily="2" charset="0"/>
              </a:rPr>
              <a:t>berdistribusi</a:t>
            </a:r>
            <a:r>
              <a:rPr lang="en-US" sz="1400" dirty="0">
                <a:solidFill>
                  <a:schemeClr val="tx1"/>
                </a:solidFill>
                <a:latin typeface="Dosis" pitchFamily="2" charset="0"/>
              </a:rPr>
              <a:t> normal yang </a:t>
            </a:r>
            <a:r>
              <a:rPr lang="en-US" sz="1400" dirty="0" err="1">
                <a:solidFill>
                  <a:schemeClr val="tx1"/>
                </a:solidFill>
                <a:latin typeface="Dosis" pitchFamily="2" charset="0"/>
              </a:rPr>
              <a:t>memiliki</a:t>
            </a:r>
            <a:r>
              <a:rPr lang="en-US" sz="1400" dirty="0">
                <a:solidFill>
                  <a:schemeClr val="tx1"/>
                </a:solidFill>
                <a:latin typeface="Dosis" pitchFamily="2" charset="0"/>
              </a:rPr>
              <a:t> </a:t>
            </a:r>
            <a:r>
              <a:rPr lang="en-US" sz="1400" dirty="0" err="1">
                <a:solidFill>
                  <a:schemeClr val="tx1"/>
                </a:solidFill>
                <a:latin typeface="Dosis" pitchFamily="2" charset="0"/>
              </a:rPr>
              <a:t>artian</a:t>
            </a:r>
            <a:r>
              <a:rPr lang="en-US" sz="1400" dirty="0">
                <a:solidFill>
                  <a:schemeClr val="tx1"/>
                </a:solidFill>
                <a:latin typeface="Dosis" pitchFamily="2" charset="0"/>
              </a:rPr>
              <a:t> </a:t>
            </a:r>
            <a:r>
              <a:rPr lang="en-US" sz="1400" dirty="0" err="1">
                <a:solidFill>
                  <a:schemeClr val="tx1"/>
                </a:solidFill>
                <a:latin typeface="Dosis" pitchFamily="2" charset="0"/>
              </a:rPr>
              <a:t>bahwa</a:t>
            </a:r>
            <a:r>
              <a:rPr lang="en-US" sz="1400" dirty="0">
                <a:solidFill>
                  <a:schemeClr val="tx1"/>
                </a:solidFill>
                <a:latin typeface="Dosis" pitchFamily="2" charset="0"/>
              </a:rPr>
              <a:t> </a:t>
            </a:r>
            <a:r>
              <a:rPr lang="en-US" sz="1400" b="1" dirty="0">
                <a:solidFill>
                  <a:schemeClr val="tx1"/>
                </a:solidFill>
                <a:latin typeface="Dosis" pitchFamily="2" charset="0"/>
              </a:rPr>
              <a:t>customer yang </a:t>
            </a:r>
            <a:r>
              <a:rPr lang="en-US" sz="1400" b="1" dirty="0" err="1">
                <a:solidFill>
                  <a:schemeClr val="tx1"/>
                </a:solidFill>
                <a:latin typeface="Dosis" pitchFamily="2" charset="0"/>
              </a:rPr>
              <a:t>mengklik</a:t>
            </a:r>
            <a:r>
              <a:rPr lang="en-US" sz="1400" b="1" dirty="0">
                <a:solidFill>
                  <a:schemeClr val="tx1"/>
                </a:solidFill>
                <a:latin typeface="Dosis" pitchFamily="2" charset="0"/>
              </a:rPr>
              <a:t> </a:t>
            </a:r>
            <a:r>
              <a:rPr lang="en-US" sz="1400" b="1" dirty="0" err="1">
                <a:solidFill>
                  <a:schemeClr val="tx1"/>
                </a:solidFill>
                <a:latin typeface="Dosis" pitchFamily="2" charset="0"/>
              </a:rPr>
              <a:t>iklan</a:t>
            </a:r>
            <a:r>
              <a:rPr lang="en-US" sz="1400" b="1" dirty="0">
                <a:solidFill>
                  <a:schemeClr val="tx1"/>
                </a:solidFill>
                <a:latin typeface="Dosis" pitchFamily="2" charset="0"/>
              </a:rPr>
              <a:t> </a:t>
            </a:r>
            <a:r>
              <a:rPr lang="en-US" sz="1400" dirty="0" err="1">
                <a:solidFill>
                  <a:schemeClr val="tx1"/>
                </a:solidFill>
                <a:latin typeface="Dosis" pitchFamily="2" charset="0"/>
              </a:rPr>
              <a:t>adalah</a:t>
            </a:r>
            <a:r>
              <a:rPr lang="en-US" sz="1400" dirty="0">
                <a:solidFill>
                  <a:schemeClr val="tx1"/>
                </a:solidFill>
                <a:latin typeface="Dosis" pitchFamily="2" charset="0"/>
              </a:rPr>
              <a:t> </a:t>
            </a:r>
            <a:r>
              <a:rPr lang="en-US" sz="1400" b="1" dirty="0">
                <a:solidFill>
                  <a:schemeClr val="tx1"/>
                </a:solidFill>
                <a:latin typeface="Dosis" pitchFamily="2" charset="0"/>
              </a:rPr>
              <a:t>customer </a:t>
            </a:r>
            <a:r>
              <a:rPr lang="en-US" sz="1400" b="1" dirty="0" err="1">
                <a:solidFill>
                  <a:schemeClr val="tx1"/>
                </a:solidFill>
                <a:latin typeface="Dosis" pitchFamily="2" charset="0"/>
              </a:rPr>
              <a:t>dengan</a:t>
            </a:r>
            <a:r>
              <a:rPr lang="en-US" sz="1400" b="1" dirty="0">
                <a:solidFill>
                  <a:schemeClr val="tx1"/>
                </a:solidFill>
                <a:latin typeface="Dosis" pitchFamily="2" charset="0"/>
              </a:rPr>
              <a:t> area income </a:t>
            </a:r>
            <a:r>
              <a:rPr lang="en-US" sz="1400" b="1" dirty="0" err="1">
                <a:solidFill>
                  <a:schemeClr val="tx1"/>
                </a:solidFill>
                <a:latin typeface="Dosis" pitchFamily="2" charset="0"/>
              </a:rPr>
              <a:t>kecil</a:t>
            </a:r>
            <a:r>
              <a:rPr lang="en-US" sz="1400" b="1" dirty="0">
                <a:solidFill>
                  <a:schemeClr val="tx1"/>
                </a:solidFill>
                <a:latin typeface="Dosis" pitchFamily="2" charset="0"/>
              </a:rPr>
              <a:t> </a:t>
            </a:r>
            <a:r>
              <a:rPr lang="en-US" sz="1400" b="1" dirty="0" err="1">
                <a:solidFill>
                  <a:schemeClr val="tx1"/>
                </a:solidFill>
                <a:latin typeface="Dosis" pitchFamily="2" charset="0"/>
              </a:rPr>
              <a:t>hingga</a:t>
            </a:r>
            <a:r>
              <a:rPr lang="en-US" sz="1400" b="1" dirty="0">
                <a:solidFill>
                  <a:schemeClr val="tx1"/>
                </a:solidFill>
                <a:latin typeface="Dosis" pitchFamily="2" charset="0"/>
              </a:rPr>
              <a:t> yang </a:t>
            </a:r>
            <a:r>
              <a:rPr lang="en-US" sz="1400" b="1" dirty="0" err="1">
                <a:solidFill>
                  <a:schemeClr val="tx1"/>
                </a:solidFill>
                <a:latin typeface="Dosis" pitchFamily="2" charset="0"/>
              </a:rPr>
              <a:t>terbesar</a:t>
            </a:r>
            <a:r>
              <a:rPr lang="en-US" sz="1400" dirty="0">
                <a:solidFill>
                  <a:schemeClr val="tx1"/>
                </a:solidFill>
                <a:latin typeface="Dosis" pitchFamily="2" charset="0"/>
              </a:rPr>
              <a:t>. </a:t>
            </a:r>
            <a:r>
              <a:rPr lang="en-US" sz="1400" dirty="0" err="1">
                <a:solidFill>
                  <a:schemeClr val="tx1"/>
                </a:solidFill>
                <a:latin typeface="Dosis" pitchFamily="2" charset="0"/>
              </a:rPr>
              <a:t>Aksi</a:t>
            </a:r>
            <a:r>
              <a:rPr lang="en-US" sz="1400" dirty="0">
                <a:solidFill>
                  <a:schemeClr val="tx1"/>
                </a:solidFill>
                <a:latin typeface="Dosis" pitchFamily="2" charset="0"/>
              </a:rPr>
              <a:t> yang </a:t>
            </a:r>
            <a:r>
              <a:rPr lang="en-US" sz="1400" dirty="0" err="1">
                <a:solidFill>
                  <a:schemeClr val="tx1"/>
                </a:solidFill>
                <a:latin typeface="Dosis" pitchFamily="2" charset="0"/>
              </a:rPr>
              <a:t>dapat</a:t>
            </a:r>
            <a:r>
              <a:rPr lang="en-US" sz="1400" dirty="0">
                <a:solidFill>
                  <a:schemeClr val="tx1"/>
                </a:solidFill>
                <a:latin typeface="Dosis" pitchFamily="2" charset="0"/>
              </a:rPr>
              <a:t> </a:t>
            </a:r>
            <a:r>
              <a:rPr lang="en-US" sz="1400" dirty="0" err="1">
                <a:solidFill>
                  <a:schemeClr val="tx1"/>
                </a:solidFill>
                <a:latin typeface="Dosis" pitchFamily="2" charset="0"/>
              </a:rPr>
              <a:t>dilakukan</a:t>
            </a:r>
            <a:r>
              <a:rPr lang="en-US" sz="1400" dirty="0">
                <a:solidFill>
                  <a:schemeClr val="tx1"/>
                </a:solidFill>
                <a:latin typeface="Dosis" pitchFamily="2" charset="0"/>
              </a:rPr>
              <a:t> </a:t>
            </a:r>
            <a:r>
              <a:rPr lang="en-US" sz="1400" dirty="0" err="1">
                <a:solidFill>
                  <a:schemeClr val="tx1"/>
                </a:solidFill>
                <a:latin typeface="Dosis" pitchFamily="2" charset="0"/>
              </a:rPr>
              <a:t>adalah</a:t>
            </a:r>
            <a:r>
              <a:rPr lang="en-US" sz="1400" dirty="0">
                <a:solidFill>
                  <a:schemeClr val="tx1"/>
                </a:solidFill>
                <a:latin typeface="Dosis" pitchFamily="2" charset="0"/>
              </a:rPr>
              <a:t> </a:t>
            </a:r>
            <a:r>
              <a:rPr lang="en-US" sz="1400" dirty="0" err="1">
                <a:solidFill>
                  <a:schemeClr val="tx1"/>
                </a:solidFill>
                <a:latin typeface="Dosis" pitchFamily="2" charset="0"/>
              </a:rPr>
              <a:t>iklan</a:t>
            </a:r>
            <a:r>
              <a:rPr lang="en-US" sz="1400" dirty="0">
                <a:solidFill>
                  <a:schemeClr val="tx1"/>
                </a:solidFill>
                <a:latin typeface="Dosis" pitchFamily="2" charset="0"/>
              </a:rPr>
              <a:t> yang </a:t>
            </a:r>
            <a:r>
              <a:rPr lang="en-US" sz="1400" dirty="0" err="1">
                <a:solidFill>
                  <a:schemeClr val="tx1"/>
                </a:solidFill>
                <a:latin typeface="Dosis" pitchFamily="2" charset="0"/>
              </a:rPr>
              <a:t>diberikan</a:t>
            </a:r>
            <a:r>
              <a:rPr lang="en-US" sz="1400" dirty="0">
                <a:solidFill>
                  <a:schemeClr val="tx1"/>
                </a:solidFill>
                <a:latin typeface="Dosis" pitchFamily="2" charset="0"/>
              </a:rPr>
              <a:t> </a:t>
            </a:r>
            <a:r>
              <a:rPr lang="en-US" sz="1400" dirty="0" err="1">
                <a:solidFill>
                  <a:schemeClr val="tx1"/>
                </a:solidFill>
                <a:latin typeface="Dosis" pitchFamily="2" charset="0"/>
              </a:rPr>
              <a:t>adalah</a:t>
            </a:r>
            <a:r>
              <a:rPr lang="en-US" sz="1400" dirty="0">
                <a:solidFill>
                  <a:schemeClr val="tx1"/>
                </a:solidFill>
                <a:latin typeface="Dosis" pitchFamily="2" charset="0"/>
              </a:rPr>
              <a:t> </a:t>
            </a:r>
            <a:r>
              <a:rPr lang="en-US" sz="1400" b="1" dirty="0" err="1">
                <a:solidFill>
                  <a:schemeClr val="tx1"/>
                </a:solidFill>
                <a:latin typeface="Dosis" pitchFamily="2" charset="0"/>
              </a:rPr>
              <a:t>iklan</a:t>
            </a:r>
            <a:r>
              <a:rPr lang="en-US" sz="1400" b="1" dirty="0">
                <a:solidFill>
                  <a:schemeClr val="tx1"/>
                </a:solidFill>
                <a:latin typeface="Dosis" pitchFamily="2" charset="0"/>
              </a:rPr>
              <a:t> yang </a:t>
            </a:r>
            <a:r>
              <a:rPr lang="en-US" sz="1400" b="1" dirty="0" err="1">
                <a:solidFill>
                  <a:schemeClr val="tx1"/>
                </a:solidFill>
                <a:latin typeface="Dosis" pitchFamily="2" charset="0"/>
              </a:rPr>
              <a:t>dapat</a:t>
            </a:r>
            <a:r>
              <a:rPr lang="en-US" sz="1400" b="1" dirty="0">
                <a:solidFill>
                  <a:schemeClr val="tx1"/>
                </a:solidFill>
                <a:latin typeface="Dosis" pitchFamily="2" charset="0"/>
              </a:rPr>
              <a:t> </a:t>
            </a:r>
            <a:r>
              <a:rPr lang="en-US" sz="1400" b="1" dirty="0" err="1">
                <a:solidFill>
                  <a:schemeClr val="tx1"/>
                </a:solidFill>
                <a:latin typeface="Dosis" pitchFamily="2" charset="0"/>
              </a:rPr>
              <a:t>mencakup</a:t>
            </a:r>
            <a:r>
              <a:rPr lang="en-US" sz="1400" b="1" dirty="0">
                <a:solidFill>
                  <a:schemeClr val="tx1"/>
                </a:solidFill>
                <a:latin typeface="Dosis" pitchFamily="2" charset="0"/>
              </a:rPr>
              <a:t> </a:t>
            </a:r>
            <a:r>
              <a:rPr lang="en-US" sz="1400" b="1" dirty="0" err="1">
                <a:solidFill>
                  <a:schemeClr val="tx1"/>
                </a:solidFill>
                <a:latin typeface="Dosis" pitchFamily="2" charset="0"/>
              </a:rPr>
              <a:t>kesemua</a:t>
            </a:r>
            <a:r>
              <a:rPr lang="en-US" sz="1400" b="1" dirty="0">
                <a:solidFill>
                  <a:schemeClr val="tx1"/>
                </a:solidFill>
                <a:latin typeface="Dosis" pitchFamily="2" charset="0"/>
              </a:rPr>
              <a:t> </a:t>
            </a:r>
            <a:r>
              <a:rPr lang="en-US" sz="1400" b="1" dirty="0" err="1">
                <a:solidFill>
                  <a:schemeClr val="tx1"/>
                </a:solidFill>
                <a:latin typeface="Dosis" pitchFamily="2" charset="0"/>
              </a:rPr>
              <a:t>kelompok</a:t>
            </a:r>
            <a:r>
              <a:rPr lang="en-US" sz="1400" b="1" dirty="0">
                <a:solidFill>
                  <a:schemeClr val="tx1"/>
                </a:solidFill>
                <a:latin typeface="Dosis" pitchFamily="2" charset="0"/>
              </a:rPr>
              <a:t> area income</a:t>
            </a:r>
            <a:r>
              <a:rPr lang="en-US" sz="1400" dirty="0">
                <a:solidFill>
                  <a:schemeClr val="tx1"/>
                </a:solidFill>
                <a:latin typeface="Dosis" pitchFamily="2" charset="0"/>
              </a:rPr>
              <a:t>, </a:t>
            </a:r>
            <a:r>
              <a:rPr lang="en-US" sz="1400" dirty="0" err="1">
                <a:solidFill>
                  <a:schemeClr val="tx1"/>
                </a:solidFill>
                <a:latin typeface="Dosis" pitchFamily="2" charset="0"/>
              </a:rPr>
              <a:t>sehingga</a:t>
            </a:r>
            <a:r>
              <a:rPr lang="en-US" sz="1400" dirty="0">
                <a:solidFill>
                  <a:schemeClr val="tx1"/>
                </a:solidFill>
                <a:latin typeface="Dosis" pitchFamily="2" charset="0"/>
              </a:rPr>
              <a:t> </a:t>
            </a:r>
            <a:r>
              <a:rPr lang="en-US" sz="1400" dirty="0" err="1">
                <a:solidFill>
                  <a:schemeClr val="tx1"/>
                </a:solidFill>
                <a:latin typeface="Dosis" pitchFamily="2" charset="0"/>
              </a:rPr>
              <a:t>baik</a:t>
            </a:r>
            <a:r>
              <a:rPr lang="en-US" sz="1400" dirty="0">
                <a:solidFill>
                  <a:schemeClr val="tx1"/>
                </a:solidFill>
                <a:latin typeface="Dosis" pitchFamily="2" charset="0"/>
              </a:rPr>
              <a:t> </a:t>
            </a:r>
            <a:r>
              <a:rPr lang="en-US" sz="1400" dirty="0" err="1">
                <a:solidFill>
                  <a:schemeClr val="tx1"/>
                </a:solidFill>
                <a:latin typeface="Dosis" pitchFamily="2" charset="0"/>
              </a:rPr>
              <a:t>itu</a:t>
            </a:r>
            <a:r>
              <a:rPr lang="en-US" sz="1400" dirty="0">
                <a:solidFill>
                  <a:schemeClr val="tx1"/>
                </a:solidFill>
                <a:latin typeface="Dosis" pitchFamily="2" charset="0"/>
              </a:rPr>
              <a:t> customer </a:t>
            </a:r>
            <a:r>
              <a:rPr lang="en-US" sz="1400" dirty="0" err="1">
                <a:solidFill>
                  <a:schemeClr val="tx1"/>
                </a:solidFill>
                <a:latin typeface="Dosis" pitchFamily="2" charset="0"/>
              </a:rPr>
              <a:t>dengan</a:t>
            </a:r>
            <a:r>
              <a:rPr lang="en-US" sz="1400" dirty="0">
                <a:solidFill>
                  <a:schemeClr val="tx1"/>
                </a:solidFill>
                <a:latin typeface="Dosis" pitchFamily="2" charset="0"/>
              </a:rPr>
              <a:t> area income </a:t>
            </a:r>
            <a:r>
              <a:rPr lang="en-US" sz="1400" dirty="0" err="1">
                <a:solidFill>
                  <a:schemeClr val="tx1"/>
                </a:solidFill>
                <a:latin typeface="Dosis" pitchFamily="2" charset="0"/>
              </a:rPr>
              <a:t>rendah</a:t>
            </a:r>
            <a:r>
              <a:rPr lang="en-US" sz="1400" dirty="0">
                <a:solidFill>
                  <a:schemeClr val="tx1"/>
                </a:solidFill>
                <a:latin typeface="Dosis" pitchFamily="2" charset="0"/>
              </a:rPr>
              <a:t> </a:t>
            </a:r>
            <a:r>
              <a:rPr lang="en-US" sz="1400" dirty="0" err="1">
                <a:solidFill>
                  <a:schemeClr val="tx1"/>
                </a:solidFill>
                <a:latin typeface="Dosis" pitchFamily="2" charset="0"/>
              </a:rPr>
              <a:t>ataupun</a:t>
            </a:r>
            <a:r>
              <a:rPr lang="en-US" sz="1400" dirty="0">
                <a:solidFill>
                  <a:schemeClr val="tx1"/>
                </a:solidFill>
                <a:latin typeface="Dosis" pitchFamily="2" charset="0"/>
              </a:rPr>
              <a:t> </a:t>
            </a:r>
            <a:r>
              <a:rPr lang="en-US" sz="1400" dirty="0" err="1">
                <a:solidFill>
                  <a:schemeClr val="tx1"/>
                </a:solidFill>
                <a:latin typeface="Dosis" pitchFamily="2" charset="0"/>
              </a:rPr>
              <a:t>tinggi</a:t>
            </a:r>
            <a:r>
              <a:rPr lang="en-US" sz="1400" dirty="0">
                <a:solidFill>
                  <a:schemeClr val="tx1"/>
                </a:solidFill>
                <a:latin typeface="Dosis" pitchFamily="2" charset="0"/>
              </a:rPr>
              <a:t> </a:t>
            </a:r>
            <a:r>
              <a:rPr lang="en-US" sz="1400" dirty="0" err="1">
                <a:solidFill>
                  <a:schemeClr val="tx1"/>
                </a:solidFill>
                <a:latin typeface="Dosis" pitchFamily="2" charset="0"/>
              </a:rPr>
              <a:t>tertarik</a:t>
            </a:r>
            <a:r>
              <a:rPr lang="en-US" sz="1400" dirty="0">
                <a:solidFill>
                  <a:schemeClr val="tx1"/>
                </a:solidFill>
                <a:latin typeface="Dosis" pitchFamily="2" charset="0"/>
              </a:rPr>
              <a:t> </a:t>
            </a:r>
            <a:r>
              <a:rPr lang="en-US" sz="1400" dirty="0" err="1">
                <a:solidFill>
                  <a:schemeClr val="tx1"/>
                </a:solidFill>
                <a:latin typeface="Dosis" pitchFamily="2" charset="0"/>
              </a:rPr>
              <a:t>untuk</a:t>
            </a:r>
            <a:r>
              <a:rPr lang="en-US" sz="1400" dirty="0">
                <a:solidFill>
                  <a:schemeClr val="tx1"/>
                </a:solidFill>
                <a:latin typeface="Dosis" pitchFamily="2" charset="0"/>
              </a:rPr>
              <a:t> </a:t>
            </a:r>
            <a:r>
              <a:rPr lang="en-US" sz="1400" dirty="0" err="1">
                <a:solidFill>
                  <a:schemeClr val="tx1"/>
                </a:solidFill>
                <a:latin typeface="Dosis" pitchFamily="2" charset="0"/>
              </a:rPr>
              <a:t>mengklik</a:t>
            </a:r>
            <a:r>
              <a:rPr lang="en-US" sz="1400" dirty="0">
                <a:solidFill>
                  <a:schemeClr val="tx1"/>
                </a:solidFill>
                <a:latin typeface="Dosis" pitchFamily="2" charset="0"/>
              </a:rPr>
              <a:t> </a:t>
            </a:r>
            <a:r>
              <a:rPr lang="en-US" sz="1400" dirty="0" err="1">
                <a:solidFill>
                  <a:schemeClr val="tx1"/>
                </a:solidFill>
                <a:latin typeface="Dosis" pitchFamily="2" charset="0"/>
              </a:rPr>
              <a:t>iklan</a:t>
            </a:r>
            <a:r>
              <a:rPr lang="en-US" sz="1400" dirty="0">
                <a:solidFill>
                  <a:schemeClr val="tx1"/>
                </a:solidFill>
                <a:latin typeface="Dosis" pitchFamily="2" charset="0"/>
              </a:rPr>
              <a:t> yang </a:t>
            </a:r>
            <a:r>
              <a:rPr lang="en-US" sz="1400" dirty="0" err="1">
                <a:solidFill>
                  <a:schemeClr val="tx1"/>
                </a:solidFill>
                <a:latin typeface="Dosis" pitchFamily="2" charset="0"/>
              </a:rPr>
              <a:t>diberikan</a:t>
            </a:r>
            <a:r>
              <a:rPr lang="en-US" sz="1400" dirty="0">
                <a:solidFill>
                  <a:schemeClr val="tx1"/>
                </a:solidFill>
                <a:latin typeface="Dosis" pitchFamily="2" charset="0"/>
              </a:rPr>
              <a:t>.</a:t>
            </a:r>
          </a:p>
          <a:p>
            <a:pPr algn="just"/>
            <a:r>
              <a:rPr lang="en-US" sz="1400" dirty="0" err="1">
                <a:solidFill>
                  <a:schemeClr val="tx1"/>
                </a:solidFill>
                <a:latin typeface="Dosis" pitchFamily="2" charset="0"/>
              </a:rPr>
              <a:t>Berdasarkan</a:t>
            </a:r>
            <a:r>
              <a:rPr lang="en-US" sz="1400" dirty="0">
                <a:solidFill>
                  <a:schemeClr val="tx1"/>
                </a:solidFill>
                <a:latin typeface="Dosis" pitchFamily="2" charset="0"/>
              </a:rPr>
              <a:t> Area Income, customer </a:t>
            </a:r>
            <a:r>
              <a:rPr lang="en-US" sz="1400" dirty="0" err="1">
                <a:solidFill>
                  <a:schemeClr val="tx1"/>
                </a:solidFill>
                <a:latin typeface="Dosis" pitchFamily="2" charset="0"/>
              </a:rPr>
              <a:t>berdistribusi</a:t>
            </a:r>
            <a:r>
              <a:rPr lang="en-US" sz="1400" dirty="0">
                <a:solidFill>
                  <a:schemeClr val="tx1"/>
                </a:solidFill>
                <a:latin typeface="Dosis" pitchFamily="2" charset="0"/>
              </a:rPr>
              <a:t> normal yang </a:t>
            </a:r>
            <a:r>
              <a:rPr lang="en-US" sz="1400" dirty="0" err="1">
                <a:solidFill>
                  <a:schemeClr val="tx1"/>
                </a:solidFill>
                <a:latin typeface="Dosis" pitchFamily="2" charset="0"/>
              </a:rPr>
              <a:t>memiliki</a:t>
            </a:r>
            <a:r>
              <a:rPr lang="en-US" sz="1400" dirty="0">
                <a:solidFill>
                  <a:schemeClr val="tx1"/>
                </a:solidFill>
                <a:latin typeface="Dosis" pitchFamily="2" charset="0"/>
              </a:rPr>
              <a:t> </a:t>
            </a:r>
            <a:r>
              <a:rPr lang="en-US" sz="1400" dirty="0" err="1">
                <a:solidFill>
                  <a:schemeClr val="tx1"/>
                </a:solidFill>
                <a:latin typeface="Dosis" pitchFamily="2" charset="0"/>
              </a:rPr>
              <a:t>artian</a:t>
            </a:r>
            <a:r>
              <a:rPr lang="en-US" sz="1400" dirty="0">
                <a:solidFill>
                  <a:schemeClr val="tx1"/>
                </a:solidFill>
                <a:latin typeface="Dosis" pitchFamily="2" charset="0"/>
              </a:rPr>
              <a:t> </a:t>
            </a:r>
            <a:r>
              <a:rPr lang="en-US" sz="1400" dirty="0" err="1">
                <a:solidFill>
                  <a:schemeClr val="tx1"/>
                </a:solidFill>
                <a:latin typeface="Dosis" pitchFamily="2" charset="0"/>
              </a:rPr>
              <a:t>bahwa</a:t>
            </a:r>
            <a:r>
              <a:rPr lang="en-US" sz="1400" dirty="0">
                <a:solidFill>
                  <a:schemeClr val="tx1"/>
                </a:solidFill>
                <a:latin typeface="Dosis" pitchFamily="2" charset="0"/>
              </a:rPr>
              <a:t> </a:t>
            </a:r>
            <a:r>
              <a:rPr lang="en-US" sz="1400" b="1" dirty="0">
                <a:solidFill>
                  <a:schemeClr val="tx1"/>
                </a:solidFill>
                <a:latin typeface="Dosis" pitchFamily="2" charset="0"/>
              </a:rPr>
              <a:t>customer yang </a:t>
            </a:r>
            <a:r>
              <a:rPr lang="en-US" sz="1400" b="1" dirty="0" err="1">
                <a:solidFill>
                  <a:schemeClr val="tx1"/>
                </a:solidFill>
                <a:latin typeface="Dosis" pitchFamily="2" charset="0"/>
              </a:rPr>
              <a:t>mengklik</a:t>
            </a:r>
            <a:r>
              <a:rPr lang="en-US" sz="1400" b="1" dirty="0">
                <a:solidFill>
                  <a:schemeClr val="tx1"/>
                </a:solidFill>
                <a:latin typeface="Dosis" pitchFamily="2" charset="0"/>
              </a:rPr>
              <a:t> </a:t>
            </a:r>
            <a:r>
              <a:rPr lang="en-US" sz="1400" b="1" dirty="0" err="1">
                <a:solidFill>
                  <a:schemeClr val="tx1"/>
                </a:solidFill>
                <a:latin typeface="Dosis" pitchFamily="2" charset="0"/>
              </a:rPr>
              <a:t>iklan</a:t>
            </a:r>
            <a:r>
              <a:rPr lang="en-US" sz="1400" b="1" dirty="0">
                <a:solidFill>
                  <a:schemeClr val="tx1"/>
                </a:solidFill>
                <a:latin typeface="Dosis" pitchFamily="2" charset="0"/>
              </a:rPr>
              <a:t> </a:t>
            </a:r>
            <a:r>
              <a:rPr lang="en-US" sz="1400" dirty="0" err="1">
                <a:solidFill>
                  <a:schemeClr val="tx1"/>
                </a:solidFill>
                <a:latin typeface="Dosis" pitchFamily="2" charset="0"/>
              </a:rPr>
              <a:t>adalah</a:t>
            </a:r>
            <a:r>
              <a:rPr lang="en-US" sz="1400" dirty="0">
                <a:solidFill>
                  <a:schemeClr val="tx1"/>
                </a:solidFill>
                <a:latin typeface="Dosis" pitchFamily="2" charset="0"/>
              </a:rPr>
              <a:t> </a:t>
            </a:r>
            <a:r>
              <a:rPr lang="en-US" sz="1400" b="1" dirty="0">
                <a:solidFill>
                  <a:schemeClr val="tx1"/>
                </a:solidFill>
                <a:latin typeface="Dosis" pitchFamily="2" charset="0"/>
              </a:rPr>
              <a:t>customer </a:t>
            </a:r>
            <a:r>
              <a:rPr lang="en-US" sz="1400" b="1" dirty="0" err="1">
                <a:solidFill>
                  <a:schemeClr val="tx1"/>
                </a:solidFill>
                <a:latin typeface="Dosis" pitchFamily="2" charset="0"/>
              </a:rPr>
              <a:t>dengan</a:t>
            </a:r>
            <a:r>
              <a:rPr lang="en-US" sz="1400" b="1" dirty="0">
                <a:solidFill>
                  <a:schemeClr val="tx1"/>
                </a:solidFill>
                <a:latin typeface="Dosis" pitchFamily="2" charset="0"/>
              </a:rPr>
              <a:t> </a:t>
            </a:r>
            <a:r>
              <a:rPr lang="en-US" sz="1400" b="1" dirty="0" err="1">
                <a:solidFill>
                  <a:schemeClr val="tx1"/>
                </a:solidFill>
                <a:latin typeface="Dosis" pitchFamily="2" charset="0"/>
              </a:rPr>
              <a:t>usia</a:t>
            </a:r>
            <a:r>
              <a:rPr lang="en-US" sz="1400" b="1" dirty="0">
                <a:solidFill>
                  <a:schemeClr val="tx1"/>
                </a:solidFill>
                <a:latin typeface="Dosis" pitchFamily="2" charset="0"/>
              </a:rPr>
              <a:t> </a:t>
            </a:r>
            <a:r>
              <a:rPr lang="en-US" sz="1400" b="1" dirty="0" err="1">
                <a:solidFill>
                  <a:schemeClr val="tx1"/>
                </a:solidFill>
                <a:latin typeface="Dosis" pitchFamily="2" charset="0"/>
              </a:rPr>
              <a:t>muda</a:t>
            </a:r>
            <a:r>
              <a:rPr lang="en-US" sz="1400" b="1" dirty="0">
                <a:solidFill>
                  <a:schemeClr val="tx1"/>
                </a:solidFill>
                <a:latin typeface="Dosis" pitchFamily="2" charset="0"/>
              </a:rPr>
              <a:t> </a:t>
            </a:r>
            <a:r>
              <a:rPr lang="en-US" sz="1400" b="1" dirty="0" err="1">
                <a:solidFill>
                  <a:schemeClr val="tx1"/>
                </a:solidFill>
                <a:latin typeface="Dosis" pitchFamily="2" charset="0"/>
              </a:rPr>
              <a:t>hingga</a:t>
            </a:r>
            <a:r>
              <a:rPr lang="en-US" sz="1400" b="1" dirty="0">
                <a:solidFill>
                  <a:schemeClr val="tx1"/>
                </a:solidFill>
                <a:latin typeface="Dosis" pitchFamily="2" charset="0"/>
              </a:rPr>
              <a:t> </a:t>
            </a:r>
            <a:r>
              <a:rPr lang="en-US" sz="1400" b="1" dirty="0" err="1">
                <a:solidFill>
                  <a:schemeClr val="tx1"/>
                </a:solidFill>
                <a:latin typeface="Dosis" pitchFamily="2" charset="0"/>
              </a:rPr>
              <a:t>tua</a:t>
            </a:r>
            <a:r>
              <a:rPr lang="en-US" sz="1400" dirty="0">
                <a:solidFill>
                  <a:schemeClr val="tx1"/>
                </a:solidFill>
                <a:latin typeface="Dosis" pitchFamily="2" charset="0"/>
              </a:rPr>
              <a:t>. </a:t>
            </a:r>
            <a:r>
              <a:rPr lang="en-US" sz="1400" dirty="0" err="1">
                <a:solidFill>
                  <a:schemeClr val="tx1"/>
                </a:solidFill>
                <a:latin typeface="Dosis" pitchFamily="2" charset="0"/>
              </a:rPr>
              <a:t>Aksi</a:t>
            </a:r>
            <a:r>
              <a:rPr lang="en-US" sz="1400" dirty="0">
                <a:solidFill>
                  <a:schemeClr val="tx1"/>
                </a:solidFill>
                <a:latin typeface="Dosis" pitchFamily="2" charset="0"/>
              </a:rPr>
              <a:t> yang </a:t>
            </a:r>
            <a:r>
              <a:rPr lang="en-US" sz="1400" dirty="0" err="1">
                <a:solidFill>
                  <a:schemeClr val="tx1"/>
                </a:solidFill>
                <a:latin typeface="Dosis" pitchFamily="2" charset="0"/>
              </a:rPr>
              <a:t>dapat</a:t>
            </a:r>
            <a:r>
              <a:rPr lang="en-US" sz="1400" dirty="0">
                <a:solidFill>
                  <a:schemeClr val="tx1"/>
                </a:solidFill>
                <a:latin typeface="Dosis" pitchFamily="2" charset="0"/>
              </a:rPr>
              <a:t> </a:t>
            </a:r>
            <a:r>
              <a:rPr lang="en-US" sz="1400" dirty="0" err="1">
                <a:solidFill>
                  <a:schemeClr val="tx1"/>
                </a:solidFill>
                <a:latin typeface="Dosis" pitchFamily="2" charset="0"/>
              </a:rPr>
              <a:t>dilakukan</a:t>
            </a:r>
            <a:r>
              <a:rPr lang="en-US" sz="1400" dirty="0">
                <a:solidFill>
                  <a:schemeClr val="tx1"/>
                </a:solidFill>
                <a:latin typeface="Dosis" pitchFamily="2" charset="0"/>
              </a:rPr>
              <a:t> </a:t>
            </a:r>
            <a:r>
              <a:rPr lang="en-US" sz="1400" dirty="0" err="1">
                <a:solidFill>
                  <a:schemeClr val="tx1"/>
                </a:solidFill>
                <a:latin typeface="Dosis" pitchFamily="2" charset="0"/>
              </a:rPr>
              <a:t>adalah</a:t>
            </a:r>
            <a:r>
              <a:rPr lang="en-US" sz="1400" dirty="0">
                <a:solidFill>
                  <a:schemeClr val="tx1"/>
                </a:solidFill>
                <a:latin typeface="Dosis" pitchFamily="2" charset="0"/>
              </a:rPr>
              <a:t> </a:t>
            </a:r>
            <a:r>
              <a:rPr lang="en-US" sz="1400" dirty="0" err="1">
                <a:solidFill>
                  <a:schemeClr val="tx1"/>
                </a:solidFill>
                <a:latin typeface="Dosis" pitchFamily="2" charset="0"/>
              </a:rPr>
              <a:t>iklan</a:t>
            </a:r>
            <a:r>
              <a:rPr lang="en-US" sz="1400" dirty="0">
                <a:solidFill>
                  <a:schemeClr val="tx1"/>
                </a:solidFill>
                <a:latin typeface="Dosis" pitchFamily="2" charset="0"/>
              </a:rPr>
              <a:t> yang </a:t>
            </a:r>
            <a:r>
              <a:rPr lang="en-US" sz="1400" dirty="0" err="1">
                <a:solidFill>
                  <a:schemeClr val="tx1"/>
                </a:solidFill>
                <a:latin typeface="Dosis" pitchFamily="2" charset="0"/>
              </a:rPr>
              <a:t>diberikan</a:t>
            </a:r>
            <a:r>
              <a:rPr lang="en-US" sz="1400" dirty="0">
                <a:solidFill>
                  <a:schemeClr val="tx1"/>
                </a:solidFill>
                <a:latin typeface="Dosis" pitchFamily="2" charset="0"/>
              </a:rPr>
              <a:t> </a:t>
            </a:r>
            <a:r>
              <a:rPr lang="en-US" sz="1400" dirty="0" err="1">
                <a:solidFill>
                  <a:schemeClr val="tx1"/>
                </a:solidFill>
                <a:latin typeface="Dosis" pitchFamily="2" charset="0"/>
              </a:rPr>
              <a:t>adalah</a:t>
            </a:r>
            <a:r>
              <a:rPr lang="en-US" sz="1400" dirty="0">
                <a:solidFill>
                  <a:schemeClr val="tx1"/>
                </a:solidFill>
                <a:latin typeface="Dosis" pitchFamily="2" charset="0"/>
              </a:rPr>
              <a:t> </a:t>
            </a:r>
            <a:r>
              <a:rPr lang="en-US" sz="1400" b="1" dirty="0" err="1">
                <a:solidFill>
                  <a:schemeClr val="tx1"/>
                </a:solidFill>
                <a:latin typeface="Dosis" pitchFamily="2" charset="0"/>
              </a:rPr>
              <a:t>iklan</a:t>
            </a:r>
            <a:r>
              <a:rPr lang="en-US" sz="1400" b="1" dirty="0">
                <a:solidFill>
                  <a:schemeClr val="tx1"/>
                </a:solidFill>
                <a:latin typeface="Dosis" pitchFamily="2" charset="0"/>
              </a:rPr>
              <a:t> yang </a:t>
            </a:r>
            <a:r>
              <a:rPr lang="en-US" sz="1400" b="1" dirty="0" err="1">
                <a:solidFill>
                  <a:schemeClr val="tx1"/>
                </a:solidFill>
                <a:latin typeface="Dosis" pitchFamily="2" charset="0"/>
              </a:rPr>
              <a:t>dapat</a:t>
            </a:r>
            <a:r>
              <a:rPr lang="en-US" sz="1400" b="1" dirty="0">
                <a:solidFill>
                  <a:schemeClr val="tx1"/>
                </a:solidFill>
                <a:latin typeface="Dosis" pitchFamily="2" charset="0"/>
              </a:rPr>
              <a:t> </a:t>
            </a:r>
            <a:r>
              <a:rPr lang="en-US" sz="1400" b="1" dirty="0" err="1">
                <a:solidFill>
                  <a:schemeClr val="tx1"/>
                </a:solidFill>
                <a:latin typeface="Dosis" pitchFamily="2" charset="0"/>
              </a:rPr>
              <a:t>mencakup</a:t>
            </a:r>
            <a:r>
              <a:rPr lang="en-US" sz="1400" b="1" dirty="0">
                <a:solidFill>
                  <a:schemeClr val="tx1"/>
                </a:solidFill>
                <a:latin typeface="Dosis" pitchFamily="2" charset="0"/>
              </a:rPr>
              <a:t> </a:t>
            </a:r>
            <a:r>
              <a:rPr lang="en-US" sz="1400" b="1" dirty="0" err="1">
                <a:solidFill>
                  <a:schemeClr val="tx1"/>
                </a:solidFill>
                <a:latin typeface="Dosis" pitchFamily="2" charset="0"/>
              </a:rPr>
              <a:t>kesemua</a:t>
            </a:r>
            <a:r>
              <a:rPr lang="en-US" sz="1400" b="1" dirty="0">
                <a:solidFill>
                  <a:schemeClr val="tx1"/>
                </a:solidFill>
                <a:latin typeface="Dosis" pitchFamily="2" charset="0"/>
              </a:rPr>
              <a:t> </a:t>
            </a:r>
            <a:r>
              <a:rPr lang="en-US" sz="1400" b="1" dirty="0" err="1">
                <a:solidFill>
                  <a:schemeClr val="tx1"/>
                </a:solidFill>
                <a:latin typeface="Dosis" pitchFamily="2" charset="0"/>
              </a:rPr>
              <a:t>kelompok</a:t>
            </a:r>
            <a:r>
              <a:rPr lang="en-US" sz="1400" b="1" dirty="0">
                <a:solidFill>
                  <a:schemeClr val="tx1"/>
                </a:solidFill>
                <a:latin typeface="Dosis" pitchFamily="2" charset="0"/>
              </a:rPr>
              <a:t> </a:t>
            </a:r>
            <a:r>
              <a:rPr lang="en-US" sz="1400" b="1" dirty="0" err="1">
                <a:solidFill>
                  <a:schemeClr val="tx1"/>
                </a:solidFill>
                <a:latin typeface="Dosis" pitchFamily="2" charset="0"/>
              </a:rPr>
              <a:t>umur</a:t>
            </a:r>
            <a:r>
              <a:rPr lang="en-US" sz="1400" dirty="0">
                <a:solidFill>
                  <a:schemeClr val="tx1"/>
                </a:solidFill>
                <a:latin typeface="Dosis" pitchFamily="2" charset="0"/>
              </a:rPr>
              <a:t>, </a:t>
            </a:r>
            <a:r>
              <a:rPr lang="en-US" sz="1400" dirty="0" err="1">
                <a:solidFill>
                  <a:schemeClr val="tx1"/>
                </a:solidFill>
                <a:latin typeface="Dosis" pitchFamily="2" charset="0"/>
              </a:rPr>
              <a:t>sehingga</a:t>
            </a:r>
            <a:r>
              <a:rPr lang="en-US" sz="1400" dirty="0">
                <a:solidFill>
                  <a:schemeClr val="tx1"/>
                </a:solidFill>
                <a:latin typeface="Dosis" pitchFamily="2" charset="0"/>
              </a:rPr>
              <a:t> </a:t>
            </a:r>
            <a:r>
              <a:rPr lang="en-US" sz="1400" dirty="0" err="1">
                <a:solidFill>
                  <a:schemeClr val="tx1"/>
                </a:solidFill>
                <a:latin typeface="Dosis" pitchFamily="2" charset="0"/>
              </a:rPr>
              <a:t>baik</a:t>
            </a:r>
            <a:r>
              <a:rPr lang="en-US" sz="1400" dirty="0">
                <a:solidFill>
                  <a:schemeClr val="tx1"/>
                </a:solidFill>
                <a:latin typeface="Dosis" pitchFamily="2" charset="0"/>
              </a:rPr>
              <a:t> </a:t>
            </a:r>
            <a:r>
              <a:rPr lang="en-US" sz="1400" dirty="0" err="1">
                <a:solidFill>
                  <a:schemeClr val="tx1"/>
                </a:solidFill>
                <a:latin typeface="Dosis" pitchFamily="2" charset="0"/>
              </a:rPr>
              <a:t>itu</a:t>
            </a:r>
            <a:r>
              <a:rPr lang="en-US" sz="1400" dirty="0">
                <a:solidFill>
                  <a:schemeClr val="tx1"/>
                </a:solidFill>
                <a:latin typeface="Dosis" pitchFamily="2" charset="0"/>
              </a:rPr>
              <a:t> customer </a:t>
            </a:r>
            <a:r>
              <a:rPr lang="en-US" sz="1400" dirty="0" err="1">
                <a:solidFill>
                  <a:schemeClr val="tx1"/>
                </a:solidFill>
                <a:latin typeface="Dosis" pitchFamily="2" charset="0"/>
              </a:rPr>
              <a:t>dengan</a:t>
            </a:r>
            <a:r>
              <a:rPr lang="en-US" sz="1400" dirty="0">
                <a:solidFill>
                  <a:schemeClr val="tx1"/>
                </a:solidFill>
                <a:latin typeface="Dosis" pitchFamily="2" charset="0"/>
              </a:rPr>
              <a:t> </a:t>
            </a:r>
            <a:r>
              <a:rPr lang="en-US" sz="1400" dirty="0" err="1">
                <a:solidFill>
                  <a:schemeClr val="tx1"/>
                </a:solidFill>
                <a:latin typeface="Dosis" pitchFamily="2" charset="0"/>
              </a:rPr>
              <a:t>muda</a:t>
            </a:r>
            <a:r>
              <a:rPr lang="en-US" sz="1400" dirty="0">
                <a:solidFill>
                  <a:schemeClr val="tx1"/>
                </a:solidFill>
                <a:latin typeface="Dosis" pitchFamily="2" charset="0"/>
              </a:rPr>
              <a:t> </a:t>
            </a:r>
            <a:r>
              <a:rPr lang="en-US" sz="1400" dirty="0" err="1">
                <a:solidFill>
                  <a:schemeClr val="tx1"/>
                </a:solidFill>
                <a:latin typeface="Dosis" pitchFamily="2" charset="0"/>
              </a:rPr>
              <a:t>ataupun</a:t>
            </a:r>
            <a:r>
              <a:rPr lang="en-US" sz="1400" dirty="0">
                <a:solidFill>
                  <a:schemeClr val="tx1"/>
                </a:solidFill>
                <a:latin typeface="Dosis" pitchFamily="2" charset="0"/>
              </a:rPr>
              <a:t> </a:t>
            </a:r>
            <a:r>
              <a:rPr lang="en-US" sz="1400" dirty="0" err="1">
                <a:solidFill>
                  <a:schemeClr val="tx1"/>
                </a:solidFill>
                <a:latin typeface="Dosis" pitchFamily="2" charset="0"/>
              </a:rPr>
              <a:t>tua</a:t>
            </a:r>
            <a:r>
              <a:rPr lang="en-US" sz="1400" dirty="0">
                <a:solidFill>
                  <a:schemeClr val="tx1"/>
                </a:solidFill>
                <a:latin typeface="Dosis" pitchFamily="2" charset="0"/>
              </a:rPr>
              <a:t> </a:t>
            </a:r>
            <a:r>
              <a:rPr lang="en-US" sz="1400" dirty="0" err="1">
                <a:solidFill>
                  <a:schemeClr val="tx1"/>
                </a:solidFill>
                <a:latin typeface="Dosis" pitchFamily="2" charset="0"/>
              </a:rPr>
              <a:t>tertarik</a:t>
            </a:r>
            <a:r>
              <a:rPr lang="en-US" sz="1400" dirty="0">
                <a:solidFill>
                  <a:schemeClr val="tx1"/>
                </a:solidFill>
                <a:latin typeface="Dosis" pitchFamily="2" charset="0"/>
              </a:rPr>
              <a:t> </a:t>
            </a:r>
            <a:r>
              <a:rPr lang="en-US" sz="1400" dirty="0" err="1">
                <a:solidFill>
                  <a:schemeClr val="tx1"/>
                </a:solidFill>
                <a:latin typeface="Dosis" pitchFamily="2" charset="0"/>
              </a:rPr>
              <a:t>untuk</a:t>
            </a:r>
            <a:r>
              <a:rPr lang="en-US" sz="1400" dirty="0">
                <a:solidFill>
                  <a:schemeClr val="tx1"/>
                </a:solidFill>
                <a:latin typeface="Dosis" pitchFamily="2" charset="0"/>
              </a:rPr>
              <a:t>  </a:t>
            </a:r>
            <a:r>
              <a:rPr lang="en-US" sz="1400" dirty="0" err="1">
                <a:solidFill>
                  <a:schemeClr val="tx1"/>
                </a:solidFill>
                <a:latin typeface="Dosis" pitchFamily="2" charset="0"/>
              </a:rPr>
              <a:t>mengklik</a:t>
            </a:r>
            <a:r>
              <a:rPr lang="en-US" sz="1400" dirty="0">
                <a:solidFill>
                  <a:schemeClr val="tx1"/>
                </a:solidFill>
                <a:latin typeface="Dosis" pitchFamily="2" charset="0"/>
              </a:rPr>
              <a:t> </a:t>
            </a:r>
            <a:r>
              <a:rPr lang="en-US" sz="1400" dirty="0" err="1">
                <a:solidFill>
                  <a:schemeClr val="tx1"/>
                </a:solidFill>
                <a:latin typeface="Dosis" pitchFamily="2" charset="0"/>
              </a:rPr>
              <a:t>iklan</a:t>
            </a:r>
            <a:r>
              <a:rPr lang="en-US" sz="1400" dirty="0">
                <a:solidFill>
                  <a:schemeClr val="tx1"/>
                </a:solidFill>
                <a:latin typeface="Dosis" pitchFamily="2" charset="0"/>
              </a:rPr>
              <a:t> yang </a:t>
            </a:r>
            <a:r>
              <a:rPr lang="en-US" sz="1400" dirty="0" err="1">
                <a:solidFill>
                  <a:schemeClr val="tx1"/>
                </a:solidFill>
                <a:latin typeface="Dosis" pitchFamily="2" charset="0"/>
              </a:rPr>
              <a:t>diberikan</a:t>
            </a:r>
            <a:r>
              <a:rPr lang="en-US" sz="1400" dirty="0">
                <a:solidFill>
                  <a:schemeClr val="tx1"/>
                </a:solidFill>
                <a:latin typeface="Dosis" pitchFamily="2" charset="0"/>
              </a:rPr>
              <a:t>.</a:t>
            </a:r>
            <a:endParaRPr lang="en-ID" sz="1400" b="0" dirty="0">
              <a:solidFill>
                <a:schemeClr val="tx1"/>
              </a:solidFill>
              <a:effectLst/>
              <a:latin typeface="Dosis" pitchFamily="2"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0" y="37175"/>
            <a:ext cx="8180700" cy="52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1798" b="1">
                <a:latin typeface="Roboto"/>
                <a:ea typeface="Roboto"/>
                <a:cs typeface="Roboto"/>
                <a:sym typeface="Roboto"/>
              </a:rPr>
              <a:t>Business Recommendation &amp; Simulation</a:t>
            </a:r>
            <a:endParaRPr sz="1798">
              <a:solidFill>
                <a:schemeClr val="lt1"/>
              </a:solidFill>
              <a:latin typeface="Roboto"/>
              <a:ea typeface="Roboto"/>
              <a:cs typeface="Roboto"/>
              <a:sym typeface="Roboto"/>
            </a:endParaRPr>
          </a:p>
        </p:txBody>
      </p:sp>
      <p:sp>
        <p:nvSpPr>
          <p:cNvPr id="2" name="Google Shape;115;p27">
            <a:extLst>
              <a:ext uri="{FF2B5EF4-FFF2-40B4-BE49-F238E27FC236}">
                <a16:creationId xmlns:a16="http://schemas.microsoft.com/office/drawing/2014/main" id="{C6DEF1DF-74E1-ECE4-3AC3-EC9E88EE4ADC}"/>
              </a:ext>
            </a:extLst>
          </p:cNvPr>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dirty="0">
                <a:solidFill>
                  <a:srgbClr val="000000"/>
                </a:solidFill>
              </a:rPr>
              <a:t>Untuk selengkapnya, dapat melihat jupyter notebook </a:t>
            </a:r>
            <a:r>
              <a:rPr lang="en" sz="1100" dirty="0">
                <a:hlinkClick r:id="rId3"/>
              </a:rPr>
              <a:t>disini</a:t>
            </a:r>
            <a:endParaRPr sz="1100" dirty="0">
              <a:solidFill>
                <a:srgbClr val="000000"/>
              </a:solidFill>
            </a:endParaRPr>
          </a:p>
        </p:txBody>
      </p:sp>
      <p:sp>
        <p:nvSpPr>
          <p:cNvPr id="5" name="TextBox 4">
            <a:extLst>
              <a:ext uri="{FF2B5EF4-FFF2-40B4-BE49-F238E27FC236}">
                <a16:creationId xmlns:a16="http://schemas.microsoft.com/office/drawing/2014/main" id="{32D8C205-38A9-0C3E-EB44-27C7F10E6265}"/>
              </a:ext>
            </a:extLst>
          </p:cNvPr>
          <p:cNvSpPr txBox="1"/>
          <p:nvPr/>
        </p:nvSpPr>
        <p:spPr>
          <a:xfrm>
            <a:off x="84000" y="570628"/>
            <a:ext cx="6587733" cy="338554"/>
          </a:xfrm>
          <a:prstGeom prst="rect">
            <a:avLst/>
          </a:prstGeom>
          <a:noFill/>
        </p:spPr>
        <p:txBody>
          <a:bodyPr wrap="square">
            <a:spAutoFit/>
          </a:bodyPr>
          <a:lstStyle/>
          <a:p>
            <a:pPr marL="285750" lvl="0" indent="-285750" algn="just" rtl="0">
              <a:spcBef>
                <a:spcPts val="0"/>
              </a:spcBef>
              <a:spcAft>
                <a:spcPts val="0"/>
              </a:spcAft>
              <a:buFont typeface="Wingdings" panose="05000000000000000000" pitchFamily="2" charset="2"/>
              <a:buChar char="q"/>
            </a:pPr>
            <a:r>
              <a:rPr lang="en" sz="1600" b="1" dirty="0">
                <a:solidFill>
                  <a:schemeClr val="dk1"/>
                </a:solidFill>
              </a:rPr>
              <a:t>Business Simulation</a:t>
            </a:r>
            <a:endParaRPr lang="en-US" sz="1600" b="1" dirty="0">
              <a:solidFill>
                <a:schemeClr val="dk1"/>
              </a:solidFill>
              <a:latin typeface="Dosis"/>
              <a:ea typeface="Dosis"/>
              <a:cs typeface="Dosis"/>
              <a:sym typeface="Dosis"/>
            </a:endParaRPr>
          </a:p>
        </p:txBody>
      </p:sp>
      <p:sp>
        <p:nvSpPr>
          <p:cNvPr id="6" name="Google Shape;108;p26">
            <a:extLst>
              <a:ext uri="{FF2B5EF4-FFF2-40B4-BE49-F238E27FC236}">
                <a16:creationId xmlns:a16="http://schemas.microsoft.com/office/drawing/2014/main" id="{F001F826-1551-F0E8-6754-C9164840AD78}"/>
              </a:ext>
            </a:extLst>
          </p:cNvPr>
          <p:cNvSpPr txBox="1">
            <a:spLocks/>
          </p:cNvSpPr>
          <p:nvPr/>
        </p:nvSpPr>
        <p:spPr>
          <a:xfrm>
            <a:off x="203200" y="919435"/>
            <a:ext cx="8545689" cy="69487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lgn="just">
              <a:buNone/>
            </a:pPr>
            <a:r>
              <a:rPr lang="en-US" sz="1400" dirty="0">
                <a:solidFill>
                  <a:schemeClr val="tx1"/>
                </a:solidFill>
                <a:latin typeface="Dosis" pitchFamily="2" charset="0"/>
              </a:rPr>
              <a:t>Data yang </a:t>
            </a:r>
            <a:r>
              <a:rPr lang="en-US" sz="1400" dirty="0" err="1">
                <a:solidFill>
                  <a:schemeClr val="tx1"/>
                </a:solidFill>
                <a:latin typeface="Dosis" pitchFamily="2" charset="0"/>
              </a:rPr>
              <a:t>digunakan</a:t>
            </a:r>
            <a:r>
              <a:rPr lang="en-US" sz="1400" dirty="0">
                <a:solidFill>
                  <a:schemeClr val="tx1"/>
                </a:solidFill>
                <a:latin typeface="Dosis" pitchFamily="2" charset="0"/>
              </a:rPr>
              <a:t> pada business simulation </a:t>
            </a:r>
            <a:r>
              <a:rPr lang="en-US" sz="1400" dirty="0" err="1">
                <a:solidFill>
                  <a:schemeClr val="tx1"/>
                </a:solidFill>
                <a:latin typeface="Dosis" pitchFamily="2" charset="0"/>
              </a:rPr>
              <a:t>ini</a:t>
            </a:r>
            <a:r>
              <a:rPr lang="en-US" sz="1400" dirty="0">
                <a:solidFill>
                  <a:schemeClr val="tx1"/>
                </a:solidFill>
                <a:latin typeface="Dosis" pitchFamily="2" charset="0"/>
              </a:rPr>
              <a:t> </a:t>
            </a:r>
            <a:r>
              <a:rPr lang="en-US" sz="1400" dirty="0" err="1">
                <a:solidFill>
                  <a:schemeClr val="tx1"/>
                </a:solidFill>
                <a:latin typeface="Dosis" pitchFamily="2" charset="0"/>
              </a:rPr>
              <a:t>adalah</a:t>
            </a:r>
            <a:r>
              <a:rPr lang="en-US" sz="1400" dirty="0">
                <a:solidFill>
                  <a:schemeClr val="tx1"/>
                </a:solidFill>
                <a:latin typeface="Dosis" pitchFamily="2" charset="0"/>
              </a:rPr>
              <a:t> data </a:t>
            </a:r>
            <a:r>
              <a:rPr lang="en-US" sz="1400" dirty="0" err="1">
                <a:solidFill>
                  <a:schemeClr val="tx1"/>
                </a:solidFill>
                <a:latin typeface="Dosis" pitchFamily="2" charset="0"/>
              </a:rPr>
              <a:t>hasil</a:t>
            </a:r>
            <a:r>
              <a:rPr lang="en-US" sz="1400" dirty="0">
                <a:solidFill>
                  <a:schemeClr val="tx1"/>
                </a:solidFill>
                <a:latin typeface="Dosis" pitchFamily="2" charset="0"/>
              </a:rPr>
              <a:t> </a:t>
            </a:r>
            <a:r>
              <a:rPr lang="en-US" sz="1400" dirty="0" err="1">
                <a:solidFill>
                  <a:schemeClr val="tx1"/>
                </a:solidFill>
                <a:latin typeface="Dosis" pitchFamily="2" charset="0"/>
              </a:rPr>
              <a:t>split_train_test</a:t>
            </a:r>
            <a:r>
              <a:rPr lang="en-US" sz="1400" dirty="0">
                <a:solidFill>
                  <a:schemeClr val="tx1"/>
                </a:solidFill>
                <a:latin typeface="Dosis" pitchFamily="2" charset="0"/>
              </a:rPr>
              <a:t> (data test). </a:t>
            </a:r>
            <a:r>
              <a:rPr lang="en-US" sz="1400" dirty="0" err="1">
                <a:solidFill>
                  <a:schemeClr val="tx1"/>
                </a:solidFill>
                <a:latin typeface="Dosis" pitchFamily="2" charset="0"/>
              </a:rPr>
              <a:t>Dengan</a:t>
            </a:r>
            <a:r>
              <a:rPr lang="en-US" sz="1400" dirty="0">
                <a:solidFill>
                  <a:schemeClr val="tx1"/>
                </a:solidFill>
                <a:latin typeface="Dosis" pitchFamily="2" charset="0"/>
              </a:rPr>
              <a:t> </a:t>
            </a:r>
            <a:r>
              <a:rPr lang="en-US" sz="1400" dirty="0" err="1">
                <a:solidFill>
                  <a:schemeClr val="tx1"/>
                </a:solidFill>
                <a:latin typeface="Dosis" pitchFamily="2" charset="0"/>
              </a:rPr>
              <a:t>rincian</a:t>
            </a:r>
            <a:r>
              <a:rPr lang="en-US" sz="1400" dirty="0">
                <a:solidFill>
                  <a:schemeClr val="tx1"/>
                </a:solidFill>
                <a:latin typeface="Dosis" pitchFamily="2" charset="0"/>
              </a:rPr>
              <a:t> </a:t>
            </a:r>
            <a:r>
              <a:rPr lang="en-US" sz="1400" dirty="0" err="1">
                <a:solidFill>
                  <a:schemeClr val="tx1"/>
                </a:solidFill>
                <a:latin typeface="Dosis" pitchFamily="2" charset="0"/>
              </a:rPr>
              <a:t>sebagai</a:t>
            </a:r>
            <a:r>
              <a:rPr lang="en-US" sz="1400" dirty="0">
                <a:solidFill>
                  <a:schemeClr val="tx1"/>
                </a:solidFill>
                <a:latin typeface="Dosis" pitchFamily="2" charset="0"/>
              </a:rPr>
              <a:t> </a:t>
            </a:r>
            <a:r>
              <a:rPr lang="en-US" sz="1400" dirty="0" err="1">
                <a:solidFill>
                  <a:schemeClr val="tx1"/>
                </a:solidFill>
                <a:latin typeface="Dosis" pitchFamily="2" charset="0"/>
              </a:rPr>
              <a:t>berikut</a:t>
            </a:r>
            <a:r>
              <a:rPr lang="en-US" sz="1400" dirty="0">
                <a:solidFill>
                  <a:schemeClr val="tx1"/>
                </a:solidFill>
                <a:latin typeface="Dosis" pitchFamily="2" charset="0"/>
              </a:rPr>
              <a:t>: </a:t>
            </a:r>
          </a:p>
        </p:txBody>
      </p:sp>
      <p:pic>
        <p:nvPicPr>
          <p:cNvPr id="4" name="Picture 3">
            <a:extLst>
              <a:ext uri="{FF2B5EF4-FFF2-40B4-BE49-F238E27FC236}">
                <a16:creationId xmlns:a16="http://schemas.microsoft.com/office/drawing/2014/main" id="{2036E8DF-0460-B3AA-E3F5-F0769F6C4B1C}"/>
              </a:ext>
            </a:extLst>
          </p:cNvPr>
          <p:cNvPicPr>
            <a:picLocks noChangeAspect="1"/>
          </p:cNvPicPr>
          <p:nvPr/>
        </p:nvPicPr>
        <p:blipFill>
          <a:blip r:embed="rId4"/>
          <a:stretch>
            <a:fillRect/>
          </a:stretch>
        </p:blipFill>
        <p:spPr>
          <a:xfrm>
            <a:off x="429945" y="1624564"/>
            <a:ext cx="1500455" cy="1107813"/>
          </a:xfrm>
          <a:prstGeom prst="rect">
            <a:avLst/>
          </a:prstGeom>
        </p:spPr>
      </p:pic>
      <p:sp>
        <p:nvSpPr>
          <p:cNvPr id="7" name="Google Shape;108;p26">
            <a:extLst>
              <a:ext uri="{FF2B5EF4-FFF2-40B4-BE49-F238E27FC236}">
                <a16:creationId xmlns:a16="http://schemas.microsoft.com/office/drawing/2014/main" id="{88AF71BF-B1A7-FB9D-EBC8-755D8EF8CC71}"/>
              </a:ext>
            </a:extLst>
          </p:cNvPr>
          <p:cNvSpPr txBox="1">
            <a:spLocks/>
          </p:cNvSpPr>
          <p:nvPr/>
        </p:nvSpPr>
        <p:spPr>
          <a:xfrm>
            <a:off x="203200" y="2846067"/>
            <a:ext cx="2291646" cy="69487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lgn="just">
              <a:buNone/>
            </a:pPr>
            <a:r>
              <a:rPr lang="en-US" sz="1100" b="1" dirty="0">
                <a:solidFill>
                  <a:schemeClr val="tx1"/>
                </a:solidFill>
                <a:latin typeface="Dosis" pitchFamily="2" charset="0"/>
              </a:rPr>
              <a:t>0</a:t>
            </a:r>
            <a:r>
              <a:rPr lang="en-US" sz="1100" dirty="0">
                <a:solidFill>
                  <a:schemeClr val="tx1"/>
                </a:solidFill>
                <a:latin typeface="Dosis" pitchFamily="2" charset="0"/>
              </a:rPr>
              <a:t>  : Yang </a:t>
            </a:r>
            <a:r>
              <a:rPr lang="en-US" sz="1100" dirty="0" err="1">
                <a:solidFill>
                  <a:schemeClr val="tx1"/>
                </a:solidFill>
                <a:latin typeface="Dosis" pitchFamily="2" charset="0"/>
              </a:rPr>
              <a:t>tidak</a:t>
            </a:r>
            <a:r>
              <a:rPr lang="en-US" sz="1100" dirty="0">
                <a:solidFill>
                  <a:schemeClr val="tx1"/>
                </a:solidFill>
                <a:latin typeface="Dosis" pitchFamily="2" charset="0"/>
              </a:rPr>
              <a:t> </a:t>
            </a:r>
            <a:r>
              <a:rPr lang="en-US" sz="1100" dirty="0" err="1">
                <a:solidFill>
                  <a:schemeClr val="tx1"/>
                </a:solidFill>
                <a:latin typeface="Dosis" pitchFamily="2" charset="0"/>
              </a:rPr>
              <a:t>mengklik</a:t>
            </a:r>
            <a:r>
              <a:rPr lang="en-US" sz="1100" dirty="0">
                <a:solidFill>
                  <a:schemeClr val="tx1"/>
                </a:solidFill>
                <a:latin typeface="Dosis" pitchFamily="2" charset="0"/>
              </a:rPr>
              <a:t> </a:t>
            </a:r>
            <a:r>
              <a:rPr lang="en-US" sz="1100" dirty="0" err="1">
                <a:solidFill>
                  <a:schemeClr val="tx1"/>
                </a:solidFill>
                <a:latin typeface="Dosis" pitchFamily="2" charset="0"/>
              </a:rPr>
              <a:t>iklan</a:t>
            </a:r>
            <a:endParaRPr lang="en-US" sz="1100" dirty="0">
              <a:solidFill>
                <a:schemeClr val="tx1"/>
              </a:solidFill>
              <a:latin typeface="Dosis" pitchFamily="2" charset="0"/>
            </a:endParaRPr>
          </a:p>
          <a:p>
            <a:pPr marL="114300" indent="0" algn="just">
              <a:buNone/>
            </a:pPr>
            <a:r>
              <a:rPr lang="en-US" sz="1100" b="1" dirty="0">
                <a:solidFill>
                  <a:schemeClr val="tx1"/>
                </a:solidFill>
                <a:latin typeface="Dosis" pitchFamily="2" charset="0"/>
              </a:rPr>
              <a:t> 1</a:t>
            </a:r>
            <a:r>
              <a:rPr lang="en-US" sz="1100" dirty="0">
                <a:solidFill>
                  <a:schemeClr val="tx1"/>
                </a:solidFill>
                <a:latin typeface="Dosis" pitchFamily="2" charset="0"/>
              </a:rPr>
              <a:t>   : Yang </a:t>
            </a:r>
            <a:r>
              <a:rPr lang="en-US" sz="1100" dirty="0" err="1">
                <a:solidFill>
                  <a:schemeClr val="tx1"/>
                </a:solidFill>
                <a:latin typeface="Dosis" pitchFamily="2" charset="0"/>
              </a:rPr>
              <a:t>mengklik</a:t>
            </a:r>
            <a:r>
              <a:rPr lang="en-US" sz="1100" dirty="0">
                <a:solidFill>
                  <a:schemeClr val="tx1"/>
                </a:solidFill>
                <a:latin typeface="Dosis" pitchFamily="2" charset="0"/>
              </a:rPr>
              <a:t> </a:t>
            </a:r>
            <a:r>
              <a:rPr lang="en-US" sz="1100" dirty="0" err="1">
                <a:solidFill>
                  <a:schemeClr val="tx1"/>
                </a:solidFill>
                <a:latin typeface="Dosis" pitchFamily="2" charset="0"/>
              </a:rPr>
              <a:t>iklan</a:t>
            </a:r>
            <a:endParaRPr lang="en-US" sz="1100" dirty="0">
              <a:solidFill>
                <a:schemeClr val="tx1"/>
              </a:solidFill>
              <a:latin typeface="Dosis" pitchFamily="2" charset="0"/>
            </a:endParaRPr>
          </a:p>
        </p:txBody>
      </p:sp>
      <p:sp>
        <p:nvSpPr>
          <p:cNvPr id="8" name="Google Shape;108;p26">
            <a:extLst>
              <a:ext uri="{FF2B5EF4-FFF2-40B4-BE49-F238E27FC236}">
                <a16:creationId xmlns:a16="http://schemas.microsoft.com/office/drawing/2014/main" id="{2BE2B437-16B0-5F4C-134B-DCAD899E9997}"/>
              </a:ext>
            </a:extLst>
          </p:cNvPr>
          <p:cNvSpPr txBox="1">
            <a:spLocks/>
          </p:cNvSpPr>
          <p:nvPr/>
        </p:nvSpPr>
        <p:spPr>
          <a:xfrm>
            <a:off x="2081718" y="1592304"/>
            <a:ext cx="6667171" cy="69487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lgn="just">
              <a:buNone/>
            </a:pPr>
            <a:r>
              <a:rPr lang="en-US" sz="1400" dirty="0" err="1">
                <a:solidFill>
                  <a:schemeClr val="tx1"/>
                </a:solidFill>
                <a:latin typeface="Dosis" pitchFamily="2" charset="0"/>
              </a:rPr>
              <a:t>Terlihat</a:t>
            </a:r>
            <a:r>
              <a:rPr lang="en-US" sz="1400" dirty="0">
                <a:solidFill>
                  <a:schemeClr val="tx1"/>
                </a:solidFill>
                <a:latin typeface="Dosis" pitchFamily="2" charset="0"/>
              </a:rPr>
              <a:t> </a:t>
            </a:r>
            <a:r>
              <a:rPr lang="en-US" sz="1400" dirty="0" err="1">
                <a:solidFill>
                  <a:schemeClr val="tx1"/>
                </a:solidFill>
                <a:latin typeface="Dosis" pitchFamily="2" charset="0"/>
              </a:rPr>
              <a:t>bahwa</a:t>
            </a:r>
            <a:r>
              <a:rPr lang="en-US" sz="1400" dirty="0">
                <a:solidFill>
                  <a:schemeClr val="tx1"/>
                </a:solidFill>
                <a:latin typeface="Dosis" pitchFamily="2" charset="0"/>
              </a:rPr>
              <a:t> </a:t>
            </a:r>
            <a:r>
              <a:rPr lang="en-US" sz="1400" dirty="0" err="1">
                <a:solidFill>
                  <a:schemeClr val="tx1"/>
                </a:solidFill>
                <a:latin typeface="Dosis" pitchFamily="2" charset="0"/>
              </a:rPr>
              <a:t>jumlah</a:t>
            </a:r>
            <a:r>
              <a:rPr lang="en-US" sz="1400" dirty="0">
                <a:solidFill>
                  <a:schemeClr val="tx1"/>
                </a:solidFill>
                <a:latin typeface="Dosis" pitchFamily="2" charset="0"/>
              </a:rPr>
              <a:t> customer </a:t>
            </a:r>
            <a:r>
              <a:rPr lang="en-US" sz="1400" dirty="0" err="1">
                <a:solidFill>
                  <a:schemeClr val="tx1"/>
                </a:solidFill>
                <a:latin typeface="Dosis" pitchFamily="2" charset="0"/>
              </a:rPr>
              <a:t>adalah</a:t>
            </a:r>
            <a:r>
              <a:rPr lang="en-US" sz="1400" dirty="0">
                <a:solidFill>
                  <a:schemeClr val="tx1"/>
                </a:solidFill>
                <a:latin typeface="Dosis" pitchFamily="2" charset="0"/>
              </a:rPr>
              <a:t> </a:t>
            </a:r>
            <a:r>
              <a:rPr lang="en-US" sz="1400" dirty="0" err="1">
                <a:solidFill>
                  <a:schemeClr val="tx1"/>
                </a:solidFill>
                <a:latin typeface="Dosis" pitchFamily="2" charset="0"/>
              </a:rPr>
              <a:t>sebanyak</a:t>
            </a:r>
            <a:r>
              <a:rPr lang="en-US" sz="1400" dirty="0">
                <a:solidFill>
                  <a:schemeClr val="tx1"/>
                </a:solidFill>
                <a:latin typeface="Dosis" pitchFamily="2" charset="0"/>
              </a:rPr>
              <a:t> 298 customer. </a:t>
            </a:r>
            <a:r>
              <a:rPr lang="en-US" sz="1400" dirty="0" err="1">
                <a:solidFill>
                  <a:schemeClr val="tx1"/>
                </a:solidFill>
                <a:latin typeface="Dosis" pitchFamily="2" charset="0"/>
              </a:rPr>
              <a:t>Terdapat</a:t>
            </a:r>
            <a:r>
              <a:rPr lang="en-US" sz="1400" dirty="0">
                <a:solidFill>
                  <a:schemeClr val="tx1"/>
                </a:solidFill>
                <a:latin typeface="Dosis" pitchFamily="2" charset="0"/>
              </a:rPr>
              <a:t> </a:t>
            </a:r>
            <a:r>
              <a:rPr lang="en-US" sz="1400" dirty="0" err="1">
                <a:solidFill>
                  <a:schemeClr val="tx1"/>
                </a:solidFill>
                <a:latin typeface="Dosis" pitchFamily="2" charset="0"/>
              </a:rPr>
              <a:t>dua</a:t>
            </a:r>
            <a:r>
              <a:rPr lang="en-US" sz="1400" dirty="0">
                <a:solidFill>
                  <a:schemeClr val="tx1"/>
                </a:solidFill>
                <a:latin typeface="Dosis" pitchFamily="2" charset="0"/>
              </a:rPr>
              <a:t> </a:t>
            </a:r>
            <a:r>
              <a:rPr lang="en-US" sz="1400" dirty="0" err="1">
                <a:solidFill>
                  <a:schemeClr val="tx1"/>
                </a:solidFill>
                <a:latin typeface="Dosis" pitchFamily="2" charset="0"/>
              </a:rPr>
              <a:t>skema</a:t>
            </a:r>
            <a:r>
              <a:rPr lang="en-US" sz="1400" dirty="0">
                <a:solidFill>
                  <a:schemeClr val="tx1"/>
                </a:solidFill>
                <a:latin typeface="Dosis" pitchFamily="2" charset="0"/>
              </a:rPr>
              <a:t> pada business simulation kali </a:t>
            </a:r>
            <a:r>
              <a:rPr lang="en-US" sz="1400" dirty="0" err="1">
                <a:solidFill>
                  <a:schemeClr val="tx1"/>
                </a:solidFill>
                <a:latin typeface="Dosis" pitchFamily="2" charset="0"/>
              </a:rPr>
              <a:t>ini</a:t>
            </a:r>
            <a:r>
              <a:rPr lang="en-US" sz="1400" dirty="0">
                <a:solidFill>
                  <a:schemeClr val="tx1"/>
                </a:solidFill>
                <a:latin typeface="Dosis" pitchFamily="2" charset="0"/>
              </a:rPr>
              <a:t> </a:t>
            </a:r>
            <a:r>
              <a:rPr lang="en-US" sz="1400" dirty="0" err="1">
                <a:solidFill>
                  <a:schemeClr val="tx1"/>
                </a:solidFill>
                <a:latin typeface="Dosis" pitchFamily="2" charset="0"/>
              </a:rPr>
              <a:t>yaitu</a:t>
            </a:r>
            <a:r>
              <a:rPr lang="en-US" sz="1400" dirty="0">
                <a:solidFill>
                  <a:schemeClr val="tx1"/>
                </a:solidFill>
                <a:latin typeface="Dosis" pitchFamily="2" charset="0"/>
              </a:rPr>
              <a:t> </a:t>
            </a:r>
            <a:r>
              <a:rPr lang="en-US" sz="1400" dirty="0" err="1">
                <a:solidFill>
                  <a:schemeClr val="tx1"/>
                </a:solidFill>
                <a:latin typeface="Dosis" pitchFamily="2" charset="0"/>
              </a:rPr>
              <a:t>tanpa</a:t>
            </a:r>
            <a:r>
              <a:rPr lang="en-US" sz="1400" dirty="0">
                <a:solidFill>
                  <a:schemeClr val="tx1"/>
                </a:solidFill>
                <a:latin typeface="Dosis" pitchFamily="2" charset="0"/>
              </a:rPr>
              <a:t> machine learning dan </a:t>
            </a:r>
            <a:r>
              <a:rPr lang="en-US" sz="1400" dirty="0" err="1">
                <a:solidFill>
                  <a:schemeClr val="tx1"/>
                </a:solidFill>
                <a:latin typeface="Dosis" pitchFamily="2" charset="0"/>
              </a:rPr>
              <a:t>dengan</a:t>
            </a:r>
            <a:r>
              <a:rPr lang="en-US" sz="1400" dirty="0">
                <a:solidFill>
                  <a:schemeClr val="tx1"/>
                </a:solidFill>
                <a:latin typeface="Dosis" pitchFamily="2" charset="0"/>
              </a:rPr>
              <a:t> machine learning. </a:t>
            </a:r>
            <a:r>
              <a:rPr lang="en-US" sz="1400" dirty="0" err="1">
                <a:solidFill>
                  <a:schemeClr val="tx1"/>
                </a:solidFill>
                <a:latin typeface="Dosis" pitchFamily="2" charset="0"/>
              </a:rPr>
              <a:t>Dengan</a:t>
            </a:r>
            <a:r>
              <a:rPr lang="en-US" sz="1400" dirty="0">
                <a:solidFill>
                  <a:schemeClr val="tx1"/>
                </a:solidFill>
                <a:latin typeface="Dosis" pitchFamily="2" charset="0"/>
              </a:rPr>
              <a:t> </a:t>
            </a:r>
            <a:r>
              <a:rPr lang="en-US" sz="1400" dirty="0" err="1">
                <a:solidFill>
                  <a:schemeClr val="tx1"/>
                </a:solidFill>
                <a:latin typeface="Dosis" pitchFamily="2" charset="0"/>
              </a:rPr>
              <a:t>asumsi</a:t>
            </a:r>
            <a:r>
              <a:rPr lang="en-US" sz="1400" dirty="0">
                <a:solidFill>
                  <a:schemeClr val="tx1"/>
                </a:solidFill>
                <a:latin typeface="Dosis" pitchFamily="2" charset="0"/>
              </a:rPr>
              <a:t> yang </a:t>
            </a:r>
            <a:r>
              <a:rPr lang="en-US" sz="1400" dirty="0" err="1">
                <a:solidFill>
                  <a:schemeClr val="tx1"/>
                </a:solidFill>
                <a:latin typeface="Dosis" pitchFamily="2" charset="0"/>
              </a:rPr>
              <a:t>digunakan</a:t>
            </a:r>
            <a:r>
              <a:rPr lang="en-US" sz="1400" dirty="0">
                <a:solidFill>
                  <a:schemeClr val="tx1"/>
                </a:solidFill>
                <a:latin typeface="Dosis" pitchFamily="2" charset="0"/>
              </a:rPr>
              <a:t> </a:t>
            </a:r>
            <a:r>
              <a:rPr lang="en-US" sz="1400" dirty="0" err="1">
                <a:solidFill>
                  <a:schemeClr val="tx1"/>
                </a:solidFill>
                <a:latin typeface="Dosis" pitchFamily="2" charset="0"/>
              </a:rPr>
              <a:t>adalah</a:t>
            </a:r>
            <a:r>
              <a:rPr lang="en-US" sz="1400" dirty="0">
                <a:solidFill>
                  <a:schemeClr val="tx1"/>
                </a:solidFill>
                <a:latin typeface="Dosis" pitchFamily="2" charset="0"/>
              </a:rPr>
              <a:t> </a:t>
            </a:r>
            <a:r>
              <a:rPr lang="en-US" sz="1400" dirty="0" err="1">
                <a:solidFill>
                  <a:schemeClr val="tx1"/>
                </a:solidFill>
                <a:latin typeface="Dosis" pitchFamily="2" charset="0"/>
              </a:rPr>
              <a:t>sebagai</a:t>
            </a:r>
            <a:r>
              <a:rPr lang="en-US" sz="1400" dirty="0">
                <a:solidFill>
                  <a:schemeClr val="tx1"/>
                </a:solidFill>
                <a:latin typeface="Dosis" pitchFamily="2" charset="0"/>
              </a:rPr>
              <a:t> </a:t>
            </a:r>
            <a:r>
              <a:rPr lang="en-US" sz="1400" dirty="0" err="1">
                <a:solidFill>
                  <a:schemeClr val="tx1"/>
                </a:solidFill>
                <a:latin typeface="Dosis" pitchFamily="2" charset="0"/>
              </a:rPr>
              <a:t>berikut</a:t>
            </a:r>
            <a:r>
              <a:rPr lang="en-US" sz="1400" dirty="0">
                <a:solidFill>
                  <a:schemeClr val="tx1"/>
                </a:solidFill>
                <a:latin typeface="Dosis" pitchFamily="2" charset="0"/>
              </a:rPr>
              <a:t>:  </a:t>
            </a:r>
          </a:p>
          <a:p>
            <a:pPr algn="just"/>
            <a:r>
              <a:rPr lang="en-US" sz="1400" dirty="0">
                <a:solidFill>
                  <a:schemeClr val="tx1"/>
                </a:solidFill>
                <a:latin typeface="Dosis" pitchFamily="2" charset="0"/>
              </a:rPr>
              <a:t>Advertising costs per customer =  Rp. 1.000</a:t>
            </a:r>
          </a:p>
          <a:p>
            <a:pPr algn="just"/>
            <a:r>
              <a:rPr lang="en-US" sz="1400" dirty="0">
                <a:solidFill>
                  <a:schemeClr val="tx1"/>
                </a:solidFill>
                <a:latin typeface="Dosis" pitchFamily="2" charset="0"/>
              </a:rPr>
              <a:t>Profit earned when a customer clicks on an ad = Rp. 5.000</a:t>
            </a:r>
          </a:p>
        </p:txBody>
      </p:sp>
      <p:sp>
        <p:nvSpPr>
          <p:cNvPr id="9" name="Google Shape;108;p26">
            <a:extLst>
              <a:ext uri="{FF2B5EF4-FFF2-40B4-BE49-F238E27FC236}">
                <a16:creationId xmlns:a16="http://schemas.microsoft.com/office/drawing/2014/main" id="{3AF3761F-F6D9-6BFF-64A7-7F51810A62CB}"/>
              </a:ext>
            </a:extLst>
          </p:cNvPr>
          <p:cNvSpPr txBox="1">
            <a:spLocks/>
          </p:cNvSpPr>
          <p:nvPr/>
        </p:nvSpPr>
        <p:spPr>
          <a:xfrm>
            <a:off x="299155" y="3569365"/>
            <a:ext cx="8545689" cy="1118066"/>
          </a:xfrm>
          <a:prstGeom prst="rect">
            <a:avLst/>
          </a:prstGeom>
          <a:noFill/>
          <a:ln>
            <a:solidFill>
              <a:schemeClr val="tx1"/>
            </a:solid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lgn="just">
              <a:buNone/>
            </a:pPr>
            <a:r>
              <a:rPr lang="en-US" sz="1400" b="1" dirty="0">
                <a:solidFill>
                  <a:schemeClr val="tx1"/>
                </a:solidFill>
                <a:latin typeface="Dosis" pitchFamily="2" charset="0"/>
              </a:rPr>
              <a:t>Click Through Rate (CTR)	= </a:t>
            </a:r>
            <a:r>
              <a:rPr lang="en-US" sz="1400" dirty="0" err="1">
                <a:solidFill>
                  <a:schemeClr val="tx1"/>
                </a:solidFill>
                <a:latin typeface="Dosis" pitchFamily="2" charset="0"/>
              </a:rPr>
              <a:t>Jumlah</a:t>
            </a:r>
            <a:r>
              <a:rPr lang="en-US" sz="1400" dirty="0">
                <a:solidFill>
                  <a:schemeClr val="tx1"/>
                </a:solidFill>
                <a:latin typeface="Dosis" pitchFamily="2" charset="0"/>
              </a:rPr>
              <a:t> customer yang </a:t>
            </a:r>
            <a:r>
              <a:rPr lang="en-US" sz="1400" dirty="0" err="1">
                <a:solidFill>
                  <a:schemeClr val="tx1"/>
                </a:solidFill>
                <a:latin typeface="Dosis" pitchFamily="2" charset="0"/>
              </a:rPr>
              <a:t>mengklik</a:t>
            </a:r>
            <a:r>
              <a:rPr lang="en-US" sz="1400" dirty="0">
                <a:solidFill>
                  <a:schemeClr val="tx1"/>
                </a:solidFill>
                <a:latin typeface="Dosis" pitchFamily="2" charset="0"/>
              </a:rPr>
              <a:t>/</a:t>
            </a:r>
            <a:r>
              <a:rPr lang="en-US" sz="1400" dirty="0" err="1">
                <a:solidFill>
                  <a:schemeClr val="tx1"/>
                </a:solidFill>
                <a:latin typeface="Dosis" pitchFamily="2" charset="0"/>
              </a:rPr>
              <a:t>jumlah</a:t>
            </a:r>
            <a:r>
              <a:rPr lang="en-US" sz="1400" dirty="0">
                <a:solidFill>
                  <a:schemeClr val="tx1"/>
                </a:solidFill>
                <a:latin typeface="Dosis" pitchFamily="2" charset="0"/>
              </a:rPr>
              <a:t> total customer</a:t>
            </a:r>
          </a:p>
          <a:p>
            <a:pPr marL="114300" indent="0" algn="just">
              <a:buNone/>
            </a:pPr>
            <a:r>
              <a:rPr lang="en-US" sz="1400" b="1" dirty="0">
                <a:solidFill>
                  <a:schemeClr val="tx1"/>
                </a:solidFill>
                <a:latin typeface="Dosis" pitchFamily="2" charset="0"/>
              </a:rPr>
              <a:t>Total Cost			= </a:t>
            </a:r>
            <a:r>
              <a:rPr lang="en-US" sz="1400" dirty="0">
                <a:solidFill>
                  <a:schemeClr val="tx1"/>
                </a:solidFill>
                <a:latin typeface="Dosis" pitchFamily="2" charset="0"/>
              </a:rPr>
              <a:t>Advertising costs per customer * </a:t>
            </a:r>
            <a:r>
              <a:rPr lang="en-US" sz="1400" dirty="0" err="1">
                <a:solidFill>
                  <a:schemeClr val="tx1"/>
                </a:solidFill>
                <a:latin typeface="Dosis" pitchFamily="2" charset="0"/>
              </a:rPr>
              <a:t>Jumlah</a:t>
            </a:r>
            <a:r>
              <a:rPr lang="en-US" sz="1400" dirty="0">
                <a:solidFill>
                  <a:schemeClr val="tx1"/>
                </a:solidFill>
                <a:latin typeface="Dosis" pitchFamily="2" charset="0"/>
              </a:rPr>
              <a:t> customer yang </a:t>
            </a:r>
            <a:r>
              <a:rPr lang="en-US" sz="1400" dirty="0" err="1">
                <a:solidFill>
                  <a:schemeClr val="tx1"/>
                </a:solidFill>
                <a:latin typeface="Dosis" pitchFamily="2" charset="0"/>
              </a:rPr>
              <a:t>diberikan</a:t>
            </a:r>
            <a:r>
              <a:rPr lang="en-US" sz="1400" dirty="0">
                <a:solidFill>
                  <a:schemeClr val="tx1"/>
                </a:solidFill>
                <a:latin typeface="Dosis" pitchFamily="2" charset="0"/>
              </a:rPr>
              <a:t> </a:t>
            </a:r>
            <a:r>
              <a:rPr lang="en-US" sz="1400" dirty="0" err="1">
                <a:solidFill>
                  <a:schemeClr val="tx1"/>
                </a:solidFill>
                <a:latin typeface="Dosis" pitchFamily="2" charset="0"/>
              </a:rPr>
              <a:t>iklan</a:t>
            </a:r>
            <a:endParaRPr lang="en-US" sz="1400" dirty="0">
              <a:solidFill>
                <a:schemeClr val="tx1"/>
              </a:solidFill>
              <a:latin typeface="Dosis" pitchFamily="2" charset="0"/>
            </a:endParaRPr>
          </a:p>
          <a:p>
            <a:pPr marL="114300" indent="0" algn="just">
              <a:buNone/>
            </a:pPr>
            <a:r>
              <a:rPr lang="en-US" sz="1400" b="1" dirty="0">
                <a:solidFill>
                  <a:schemeClr val="tx1"/>
                </a:solidFill>
                <a:latin typeface="Dosis" pitchFamily="2" charset="0"/>
              </a:rPr>
              <a:t>Revenue 			= </a:t>
            </a:r>
            <a:r>
              <a:rPr lang="en-US" sz="1400" dirty="0">
                <a:solidFill>
                  <a:schemeClr val="tx1"/>
                </a:solidFill>
                <a:latin typeface="Dosis" pitchFamily="2" charset="0"/>
              </a:rPr>
              <a:t>Profit earned when a customer clicks on an ad  * </a:t>
            </a:r>
            <a:r>
              <a:rPr lang="en-US" sz="1400" dirty="0" err="1">
                <a:solidFill>
                  <a:schemeClr val="tx1"/>
                </a:solidFill>
                <a:latin typeface="Dosis" pitchFamily="2" charset="0"/>
              </a:rPr>
              <a:t>Jumlah</a:t>
            </a:r>
            <a:r>
              <a:rPr lang="en-US" sz="1400" dirty="0">
                <a:solidFill>
                  <a:schemeClr val="tx1"/>
                </a:solidFill>
                <a:latin typeface="Dosis" pitchFamily="2" charset="0"/>
              </a:rPr>
              <a:t> customer yang </a:t>
            </a:r>
            <a:r>
              <a:rPr lang="en-US" sz="1400" dirty="0" err="1">
                <a:solidFill>
                  <a:schemeClr val="tx1"/>
                </a:solidFill>
                <a:latin typeface="Dosis" pitchFamily="2" charset="0"/>
              </a:rPr>
              <a:t>mengklik</a:t>
            </a:r>
            <a:endParaRPr lang="en-US" sz="1400" dirty="0">
              <a:solidFill>
                <a:schemeClr val="tx1"/>
              </a:solidFill>
              <a:latin typeface="Dosis" pitchFamily="2" charset="0"/>
            </a:endParaRPr>
          </a:p>
          <a:p>
            <a:pPr marL="114300" indent="0" algn="just">
              <a:buNone/>
            </a:pPr>
            <a:r>
              <a:rPr lang="en-US" sz="1400" b="1" dirty="0">
                <a:solidFill>
                  <a:schemeClr val="tx1"/>
                </a:solidFill>
                <a:latin typeface="Dosis" pitchFamily="2" charset="0"/>
              </a:rPr>
              <a:t>Profit 			= </a:t>
            </a:r>
            <a:r>
              <a:rPr lang="en-US" sz="1400" dirty="0">
                <a:solidFill>
                  <a:schemeClr val="tx1"/>
                </a:solidFill>
                <a:latin typeface="Dosis" pitchFamily="2" charset="0"/>
              </a:rPr>
              <a:t>Revenue – Total Cost</a:t>
            </a:r>
          </a:p>
        </p:txBody>
      </p:sp>
      <p:sp>
        <p:nvSpPr>
          <p:cNvPr id="11" name="Google Shape;108;p26">
            <a:extLst>
              <a:ext uri="{FF2B5EF4-FFF2-40B4-BE49-F238E27FC236}">
                <a16:creationId xmlns:a16="http://schemas.microsoft.com/office/drawing/2014/main" id="{3E89AEEC-61BB-50F5-5C96-69D236662F2B}"/>
              </a:ext>
            </a:extLst>
          </p:cNvPr>
          <p:cNvSpPr txBox="1">
            <a:spLocks/>
          </p:cNvSpPr>
          <p:nvPr/>
        </p:nvSpPr>
        <p:spPr>
          <a:xfrm>
            <a:off x="2232376" y="3180966"/>
            <a:ext cx="4679245" cy="41293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lgn="ctr">
              <a:buNone/>
            </a:pPr>
            <a:r>
              <a:rPr lang="en-US" sz="1400" b="1" dirty="0">
                <a:solidFill>
                  <a:schemeClr val="tx1"/>
                </a:solidFill>
                <a:latin typeface="Dosis" pitchFamily="2" charset="0"/>
              </a:rPr>
              <a:t>Formula yang </a:t>
            </a:r>
            <a:r>
              <a:rPr lang="en-US" sz="1400" b="1" dirty="0" err="1">
                <a:solidFill>
                  <a:schemeClr val="tx1"/>
                </a:solidFill>
                <a:latin typeface="Dosis" pitchFamily="2" charset="0"/>
              </a:rPr>
              <a:t>digunakan</a:t>
            </a:r>
            <a:endParaRPr lang="en-US" sz="1400" b="1" dirty="0">
              <a:solidFill>
                <a:schemeClr val="tx1"/>
              </a:solidFill>
              <a:latin typeface="Dosis" pitchFamily="2" charset="0"/>
            </a:endParaRPr>
          </a:p>
        </p:txBody>
      </p:sp>
    </p:spTree>
    <p:extLst>
      <p:ext uri="{BB962C8B-B14F-4D97-AF65-F5344CB8AC3E}">
        <p14:creationId xmlns:p14="http://schemas.microsoft.com/office/powerpoint/2010/main" val="12806780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0" y="37175"/>
            <a:ext cx="8180700" cy="52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1798" b="1">
                <a:latin typeface="Roboto"/>
                <a:ea typeface="Roboto"/>
                <a:cs typeface="Roboto"/>
                <a:sym typeface="Roboto"/>
              </a:rPr>
              <a:t>Business Recommendation &amp; Simulation</a:t>
            </a:r>
            <a:endParaRPr sz="1798">
              <a:solidFill>
                <a:schemeClr val="lt1"/>
              </a:solidFill>
              <a:latin typeface="Roboto"/>
              <a:ea typeface="Roboto"/>
              <a:cs typeface="Roboto"/>
              <a:sym typeface="Roboto"/>
            </a:endParaRPr>
          </a:p>
        </p:txBody>
      </p:sp>
      <p:sp>
        <p:nvSpPr>
          <p:cNvPr id="2" name="Google Shape;115;p27">
            <a:extLst>
              <a:ext uri="{FF2B5EF4-FFF2-40B4-BE49-F238E27FC236}">
                <a16:creationId xmlns:a16="http://schemas.microsoft.com/office/drawing/2014/main" id="{C6DEF1DF-74E1-ECE4-3AC3-EC9E88EE4ADC}"/>
              </a:ext>
            </a:extLst>
          </p:cNvPr>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dirty="0">
                <a:solidFill>
                  <a:srgbClr val="000000"/>
                </a:solidFill>
              </a:rPr>
              <a:t>Untuk selengkapnya, dapat melihat jupyter notebook </a:t>
            </a:r>
            <a:r>
              <a:rPr lang="en" sz="1100" dirty="0">
                <a:hlinkClick r:id="rId3"/>
              </a:rPr>
              <a:t>disini</a:t>
            </a:r>
            <a:endParaRPr sz="1100" dirty="0">
              <a:solidFill>
                <a:srgbClr val="000000"/>
              </a:solidFill>
            </a:endParaRPr>
          </a:p>
        </p:txBody>
      </p:sp>
      <p:sp>
        <p:nvSpPr>
          <p:cNvPr id="5" name="TextBox 4">
            <a:extLst>
              <a:ext uri="{FF2B5EF4-FFF2-40B4-BE49-F238E27FC236}">
                <a16:creationId xmlns:a16="http://schemas.microsoft.com/office/drawing/2014/main" id="{32D8C205-38A9-0C3E-EB44-27C7F10E6265}"/>
              </a:ext>
            </a:extLst>
          </p:cNvPr>
          <p:cNvSpPr txBox="1"/>
          <p:nvPr/>
        </p:nvSpPr>
        <p:spPr>
          <a:xfrm>
            <a:off x="84000" y="570628"/>
            <a:ext cx="6587733" cy="338554"/>
          </a:xfrm>
          <a:prstGeom prst="rect">
            <a:avLst/>
          </a:prstGeom>
          <a:noFill/>
        </p:spPr>
        <p:txBody>
          <a:bodyPr wrap="square">
            <a:spAutoFit/>
          </a:bodyPr>
          <a:lstStyle/>
          <a:p>
            <a:pPr marL="285750" lvl="0" indent="-285750" algn="just" rtl="0">
              <a:spcBef>
                <a:spcPts val="0"/>
              </a:spcBef>
              <a:spcAft>
                <a:spcPts val="0"/>
              </a:spcAft>
              <a:buFont typeface="Wingdings" panose="05000000000000000000" pitchFamily="2" charset="2"/>
              <a:buChar char="q"/>
            </a:pPr>
            <a:r>
              <a:rPr lang="en" sz="1600" b="1" dirty="0">
                <a:solidFill>
                  <a:schemeClr val="dk1"/>
                </a:solidFill>
              </a:rPr>
              <a:t>Business Simulation (Tanpa Modeling)</a:t>
            </a:r>
            <a:endParaRPr lang="en-US" sz="1600" b="1" dirty="0">
              <a:solidFill>
                <a:schemeClr val="dk1"/>
              </a:solidFill>
              <a:latin typeface="Dosis"/>
              <a:ea typeface="Dosis"/>
              <a:cs typeface="Dosis"/>
              <a:sym typeface="Dosis"/>
            </a:endParaRPr>
          </a:p>
        </p:txBody>
      </p:sp>
      <p:sp>
        <p:nvSpPr>
          <p:cNvPr id="6" name="Google Shape;108;p26">
            <a:extLst>
              <a:ext uri="{FF2B5EF4-FFF2-40B4-BE49-F238E27FC236}">
                <a16:creationId xmlns:a16="http://schemas.microsoft.com/office/drawing/2014/main" id="{F001F826-1551-F0E8-6754-C9164840AD78}"/>
              </a:ext>
            </a:extLst>
          </p:cNvPr>
          <p:cNvSpPr txBox="1">
            <a:spLocks/>
          </p:cNvSpPr>
          <p:nvPr/>
        </p:nvSpPr>
        <p:spPr>
          <a:xfrm>
            <a:off x="203200" y="919435"/>
            <a:ext cx="8545689" cy="69487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lgn="just">
              <a:buNone/>
            </a:pPr>
            <a:r>
              <a:rPr lang="en-US" sz="1400" dirty="0">
                <a:solidFill>
                  <a:schemeClr val="tx1"/>
                </a:solidFill>
                <a:latin typeface="Dosis" pitchFamily="2" charset="0"/>
              </a:rPr>
              <a:t>Pada </a:t>
            </a:r>
            <a:r>
              <a:rPr lang="en-US" sz="1400" dirty="0" err="1">
                <a:solidFill>
                  <a:schemeClr val="tx1"/>
                </a:solidFill>
                <a:latin typeface="Dosis" pitchFamily="2" charset="0"/>
              </a:rPr>
              <a:t>skema</a:t>
            </a:r>
            <a:r>
              <a:rPr lang="en-US" sz="1400" dirty="0">
                <a:solidFill>
                  <a:schemeClr val="tx1"/>
                </a:solidFill>
                <a:latin typeface="Dosis" pitchFamily="2" charset="0"/>
              </a:rPr>
              <a:t> </a:t>
            </a:r>
            <a:r>
              <a:rPr lang="en-US" sz="1400" dirty="0" err="1">
                <a:solidFill>
                  <a:schemeClr val="tx1"/>
                </a:solidFill>
                <a:latin typeface="Dosis" pitchFamily="2" charset="0"/>
              </a:rPr>
              <a:t>ini</a:t>
            </a:r>
            <a:r>
              <a:rPr lang="en-US" sz="1400" dirty="0">
                <a:solidFill>
                  <a:schemeClr val="tx1"/>
                </a:solidFill>
                <a:latin typeface="Dosis" pitchFamily="2" charset="0"/>
              </a:rPr>
              <a:t>, </a:t>
            </a:r>
            <a:r>
              <a:rPr lang="en-US" sz="1400" dirty="0" err="1">
                <a:solidFill>
                  <a:schemeClr val="tx1"/>
                </a:solidFill>
                <a:latin typeface="Dosis" pitchFamily="2" charset="0"/>
              </a:rPr>
              <a:t>iklan</a:t>
            </a:r>
            <a:r>
              <a:rPr lang="en-US" sz="1400" dirty="0">
                <a:solidFill>
                  <a:schemeClr val="tx1"/>
                </a:solidFill>
                <a:latin typeface="Dosis" pitchFamily="2" charset="0"/>
              </a:rPr>
              <a:t> </a:t>
            </a:r>
            <a:r>
              <a:rPr lang="en-US" sz="1400" dirty="0" err="1">
                <a:solidFill>
                  <a:schemeClr val="tx1"/>
                </a:solidFill>
                <a:latin typeface="Dosis" pitchFamily="2" charset="0"/>
              </a:rPr>
              <a:t>diberlakukan</a:t>
            </a:r>
            <a:r>
              <a:rPr lang="en-US" sz="1400" dirty="0">
                <a:solidFill>
                  <a:schemeClr val="tx1"/>
                </a:solidFill>
                <a:latin typeface="Dosis" pitchFamily="2" charset="0"/>
              </a:rPr>
              <a:t> </a:t>
            </a:r>
            <a:r>
              <a:rPr lang="en-US" sz="1400" dirty="0" err="1">
                <a:solidFill>
                  <a:schemeClr val="tx1"/>
                </a:solidFill>
                <a:latin typeface="Dosis" pitchFamily="2" charset="0"/>
              </a:rPr>
              <a:t>untuk</a:t>
            </a:r>
            <a:r>
              <a:rPr lang="en-US" sz="1400" dirty="0">
                <a:solidFill>
                  <a:schemeClr val="tx1"/>
                </a:solidFill>
                <a:latin typeface="Dosis" pitchFamily="2" charset="0"/>
              </a:rPr>
              <a:t> </a:t>
            </a:r>
            <a:r>
              <a:rPr lang="en-US" sz="1400" dirty="0" err="1">
                <a:solidFill>
                  <a:schemeClr val="tx1"/>
                </a:solidFill>
                <a:latin typeface="Dosis" pitchFamily="2" charset="0"/>
              </a:rPr>
              <a:t>semua</a:t>
            </a:r>
            <a:r>
              <a:rPr lang="en-US" sz="1400" dirty="0">
                <a:solidFill>
                  <a:schemeClr val="tx1"/>
                </a:solidFill>
                <a:latin typeface="Dosis" pitchFamily="2" charset="0"/>
              </a:rPr>
              <a:t> customer 298 customer. </a:t>
            </a:r>
            <a:r>
              <a:rPr lang="en-US" sz="1400" dirty="0" err="1">
                <a:solidFill>
                  <a:schemeClr val="tx1"/>
                </a:solidFill>
                <a:latin typeface="Dosis" pitchFamily="2" charset="0"/>
              </a:rPr>
              <a:t>Sehingga</a:t>
            </a:r>
            <a:r>
              <a:rPr lang="en-US" sz="1400" dirty="0">
                <a:solidFill>
                  <a:schemeClr val="tx1"/>
                </a:solidFill>
                <a:latin typeface="Dosis" pitchFamily="2" charset="0"/>
              </a:rPr>
              <a:t> </a:t>
            </a:r>
            <a:r>
              <a:rPr lang="en-US" sz="1400" dirty="0" err="1">
                <a:solidFill>
                  <a:schemeClr val="tx1"/>
                </a:solidFill>
                <a:latin typeface="Dosis" pitchFamily="2" charset="0"/>
              </a:rPr>
              <a:t>didapatkan</a:t>
            </a:r>
            <a:r>
              <a:rPr lang="en-US" sz="1400" dirty="0">
                <a:solidFill>
                  <a:schemeClr val="tx1"/>
                </a:solidFill>
                <a:latin typeface="Dosis" pitchFamily="2" charset="0"/>
              </a:rPr>
              <a:t> </a:t>
            </a:r>
            <a:r>
              <a:rPr lang="en-US" sz="1400" dirty="0" err="1">
                <a:solidFill>
                  <a:schemeClr val="tx1"/>
                </a:solidFill>
                <a:latin typeface="Dosis" pitchFamily="2" charset="0"/>
              </a:rPr>
              <a:t>hasil</a:t>
            </a:r>
            <a:r>
              <a:rPr lang="en-US" sz="1400" dirty="0">
                <a:solidFill>
                  <a:schemeClr val="tx1"/>
                </a:solidFill>
                <a:latin typeface="Dosis" pitchFamily="2" charset="0"/>
              </a:rPr>
              <a:t> </a:t>
            </a:r>
            <a:r>
              <a:rPr lang="en-US" sz="1400" dirty="0" err="1">
                <a:solidFill>
                  <a:schemeClr val="tx1"/>
                </a:solidFill>
                <a:latin typeface="Dosis" pitchFamily="2" charset="0"/>
              </a:rPr>
              <a:t>sebagai</a:t>
            </a:r>
            <a:r>
              <a:rPr lang="en-US" sz="1400" dirty="0">
                <a:solidFill>
                  <a:schemeClr val="tx1"/>
                </a:solidFill>
                <a:latin typeface="Dosis" pitchFamily="2" charset="0"/>
              </a:rPr>
              <a:t> </a:t>
            </a:r>
            <a:r>
              <a:rPr lang="en-US" sz="1400" dirty="0" err="1">
                <a:solidFill>
                  <a:schemeClr val="tx1"/>
                </a:solidFill>
                <a:latin typeface="Dosis" pitchFamily="2" charset="0"/>
              </a:rPr>
              <a:t>berikut</a:t>
            </a:r>
            <a:r>
              <a:rPr lang="en-US" sz="1400" dirty="0">
                <a:solidFill>
                  <a:schemeClr val="tx1"/>
                </a:solidFill>
                <a:latin typeface="Dosis" pitchFamily="2" charset="0"/>
              </a:rPr>
              <a:t>:</a:t>
            </a:r>
          </a:p>
        </p:txBody>
      </p:sp>
      <p:sp>
        <p:nvSpPr>
          <p:cNvPr id="9" name="Google Shape;108;p26">
            <a:extLst>
              <a:ext uri="{FF2B5EF4-FFF2-40B4-BE49-F238E27FC236}">
                <a16:creationId xmlns:a16="http://schemas.microsoft.com/office/drawing/2014/main" id="{3AF3761F-F6D9-6BFF-64A7-7F51810A62CB}"/>
              </a:ext>
            </a:extLst>
          </p:cNvPr>
          <p:cNvSpPr txBox="1">
            <a:spLocks/>
          </p:cNvSpPr>
          <p:nvPr/>
        </p:nvSpPr>
        <p:spPr>
          <a:xfrm>
            <a:off x="203199" y="1370310"/>
            <a:ext cx="8545689" cy="1118066"/>
          </a:xfrm>
          <a:prstGeom prst="rect">
            <a:avLst/>
          </a:prstGeom>
          <a:noFill/>
          <a:ln>
            <a:solidFill>
              <a:schemeClr val="tx1"/>
            </a:solid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lgn="just">
              <a:buNone/>
            </a:pPr>
            <a:r>
              <a:rPr lang="en-US" sz="1400" b="1" dirty="0">
                <a:solidFill>
                  <a:schemeClr val="tx1"/>
                </a:solidFill>
                <a:latin typeface="Dosis" pitchFamily="2" charset="0"/>
              </a:rPr>
              <a:t>Click Through Rate (CTR)	= </a:t>
            </a:r>
            <a:r>
              <a:rPr lang="en-US" sz="1400" dirty="0">
                <a:solidFill>
                  <a:schemeClr val="tx1"/>
                </a:solidFill>
                <a:latin typeface="Dosis" pitchFamily="2" charset="0"/>
              </a:rPr>
              <a:t>(144/298) * 100% =  48.32%</a:t>
            </a:r>
          </a:p>
          <a:p>
            <a:pPr marL="114300" indent="0" algn="just">
              <a:buNone/>
            </a:pPr>
            <a:r>
              <a:rPr lang="en-US" sz="1400" b="1" dirty="0">
                <a:solidFill>
                  <a:schemeClr val="tx1"/>
                </a:solidFill>
                <a:latin typeface="Dosis" pitchFamily="2" charset="0"/>
              </a:rPr>
              <a:t>Total Cost			= </a:t>
            </a:r>
            <a:r>
              <a:rPr lang="en-US" sz="1400" dirty="0">
                <a:solidFill>
                  <a:schemeClr val="tx1"/>
                </a:solidFill>
                <a:latin typeface="Dosis" pitchFamily="2" charset="0"/>
              </a:rPr>
              <a:t>1000 * 298 = Rp. 298,000</a:t>
            </a:r>
          </a:p>
          <a:p>
            <a:pPr marL="114300" indent="0" algn="just">
              <a:buNone/>
            </a:pPr>
            <a:r>
              <a:rPr lang="en-US" sz="1400" b="1" dirty="0">
                <a:solidFill>
                  <a:schemeClr val="tx1"/>
                </a:solidFill>
                <a:latin typeface="Dosis" pitchFamily="2" charset="0"/>
              </a:rPr>
              <a:t>Revenue 			= </a:t>
            </a:r>
            <a:r>
              <a:rPr lang="en-US" sz="1400" dirty="0">
                <a:solidFill>
                  <a:schemeClr val="tx1"/>
                </a:solidFill>
                <a:latin typeface="Dosis" pitchFamily="2" charset="0"/>
              </a:rPr>
              <a:t>Rp. 5,000 * 144 = Rp. 720,000</a:t>
            </a:r>
          </a:p>
          <a:p>
            <a:pPr marL="114300" indent="0" algn="just">
              <a:buNone/>
            </a:pPr>
            <a:r>
              <a:rPr lang="en-US" sz="1400" b="1" dirty="0">
                <a:solidFill>
                  <a:schemeClr val="tx1"/>
                </a:solidFill>
                <a:latin typeface="Dosis" pitchFamily="2" charset="0"/>
              </a:rPr>
              <a:t>Profit 			= </a:t>
            </a:r>
            <a:r>
              <a:rPr lang="en-US" sz="1400" dirty="0">
                <a:solidFill>
                  <a:schemeClr val="tx1"/>
                </a:solidFill>
                <a:latin typeface="Dosis" pitchFamily="2" charset="0"/>
              </a:rPr>
              <a:t>Revenue – Total Cost = Rp. 422,000</a:t>
            </a:r>
          </a:p>
        </p:txBody>
      </p:sp>
      <p:sp>
        <p:nvSpPr>
          <p:cNvPr id="3" name="TextBox 2">
            <a:extLst>
              <a:ext uri="{FF2B5EF4-FFF2-40B4-BE49-F238E27FC236}">
                <a16:creationId xmlns:a16="http://schemas.microsoft.com/office/drawing/2014/main" id="{F66896D1-509F-FAEA-6304-5A7E006E2438}"/>
              </a:ext>
            </a:extLst>
          </p:cNvPr>
          <p:cNvSpPr txBox="1"/>
          <p:nvPr/>
        </p:nvSpPr>
        <p:spPr>
          <a:xfrm>
            <a:off x="83999" y="2631411"/>
            <a:ext cx="6587733" cy="338554"/>
          </a:xfrm>
          <a:prstGeom prst="rect">
            <a:avLst/>
          </a:prstGeom>
          <a:noFill/>
        </p:spPr>
        <p:txBody>
          <a:bodyPr wrap="square">
            <a:spAutoFit/>
          </a:bodyPr>
          <a:lstStyle/>
          <a:p>
            <a:pPr marL="285750" lvl="0" indent="-285750" algn="just" rtl="0">
              <a:spcBef>
                <a:spcPts val="0"/>
              </a:spcBef>
              <a:spcAft>
                <a:spcPts val="0"/>
              </a:spcAft>
              <a:buFont typeface="Wingdings" panose="05000000000000000000" pitchFamily="2" charset="2"/>
              <a:buChar char="q"/>
            </a:pPr>
            <a:r>
              <a:rPr lang="en" sz="1600" b="1" dirty="0">
                <a:solidFill>
                  <a:schemeClr val="dk1"/>
                </a:solidFill>
              </a:rPr>
              <a:t>Business Simulation (Dengan Modeling)</a:t>
            </a:r>
            <a:endParaRPr lang="en-US" sz="1600" b="1" dirty="0">
              <a:solidFill>
                <a:schemeClr val="dk1"/>
              </a:solidFill>
              <a:latin typeface="Dosis"/>
              <a:ea typeface="Dosis"/>
              <a:cs typeface="Dosis"/>
              <a:sym typeface="Dosis"/>
            </a:endParaRPr>
          </a:p>
        </p:txBody>
      </p:sp>
      <p:sp>
        <p:nvSpPr>
          <p:cNvPr id="10" name="Google Shape;108;p26">
            <a:extLst>
              <a:ext uri="{FF2B5EF4-FFF2-40B4-BE49-F238E27FC236}">
                <a16:creationId xmlns:a16="http://schemas.microsoft.com/office/drawing/2014/main" id="{16975DF1-9334-EF2B-957F-C614A6E9B273}"/>
              </a:ext>
            </a:extLst>
          </p:cNvPr>
          <p:cNvSpPr txBox="1">
            <a:spLocks/>
          </p:cNvSpPr>
          <p:nvPr/>
        </p:nvSpPr>
        <p:spPr>
          <a:xfrm>
            <a:off x="203198" y="3395848"/>
            <a:ext cx="8545689" cy="1118066"/>
          </a:xfrm>
          <a:prstGeom prst="rect">
            <a:avLst/>
          </a:prstGeom>
          <a:noFill/>
          <a:ln>
            <a:solidFill>
              <a:schemeClr val="tx1"/>
            </a:solid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lgn="just">
              <a:buNone/>
            </a:pPr>
            <a:r>
              <a:rPr lang="en-US" sz="1400" b="1" dirty="0">
                <a:solidFill>
                  <a:schemeClr val="tx1"/>
                </a:solidFill>
                <a:latin typeface="Dosis" pitchFamily="2" charset="0"/>
              </a:rPr>
              <a:t>Click Through Rate (CTR)	= </a:t>
            </a:r>
            <a:r>
              <a:rPr lang="en-US" sz="1400" dirty="0">
                <a:solidFill>
                  <a:schemeClr val="tx1"/>
                </a:solidFill>
                <a:latin typeface="Dosis" pitchFamily="2" charset="0"/>
              </a:rPr>
              <a:t>(140/142) * 100% =  98.59% </a:t>
            </a:r>
          </a:p>
          <a:p>
            <a:pPr marL="114300" indent="0" algn="just">
              <a:buNone/>
            </a:pPr>
            <a:r>
              <a:rPr lang="en-US" sz="1400" b="1" dirty="0">
                <a:solidFill>
                  <a:schemeClr val="tx1"/>
                </a:solidFill>
                <a:latin typeface="Dosis" pitchFamily="2" charset="0"/>
              </a:rPr>
              <a:t>Total Cost			= </a:t>
            </a:r>
            <a:r>
              <a:rPr lang="en-US" sz="1400" dirty="0">
                <a:solidFill>
                  <a:schemeClr val="tx1"/>
                </a:solidFill>
                <a:latin typeface="Dosis" pitchFamily="2" charset="0"/>
              </a:rPr>
              <a:t>142 * 298 = Rp. 142,000</a:t>
            </a:r>
          </a:p>
          <a:p>
            <a:pPr marL="114300" indent="0" algn="just">
              <a:buNone/>
            </a:pPr>
            <a:r>
              <a:rPr lang="en-US" sz="1400" b="1" dirty="0">
                <a:solidFill>
                  <a:schemeClr val="tx1"/>
                </a:solidFill>
                <a:latin typeface="Dosis" pitchFamily="2" charset="0"/>
              </a:rPr>
              <a:t>Revenue 			= </a:t>
            </a:r>
            <a:r>
              <a:rPr lang="en-US" sz="1400" dirty="0">
                <a:solidFill>
                  <a:schemeClr val="tx1"/>
                </a:solidFill>
                <a:latin typeface="Dosis" pitchFamily="2" charset="0"/>
              </a:rPr>
              <a:t>Rp. 5,000 * 142 = Rp. 700,000</a:t>
            </a:r>
          </a:p>
          <a:p>
            <a:pPr marL="114300" indent="0" algn="just">
              <a:buNone/>
            </a:pPr>
            <a:r>
              <a:rPr lang="en-US" sz="1400" b="1" dirty="0">
                <a:solidFill>
                  <a:schemeClr val="tx1"/>
                </a:solidFill>
                <a:latin typeface="Dosis" pitchFamily="2" charset="0"/>
              </a:rPr>
              <a:t>Profit 			= </a:t>
            </a:r>
            <a:r>
              <a:rPr lang="en-US" sz="1400" dirty="0">
                <a:solidFill>
                  <a:schemeClr val="tx1"/>
                </a:solidFill>
                <a:latin typeface="Dosis" pitchFamily="2" charset="0"/>
              </a:rPr>
              <a:t>Revenue – Total Cost = Rp. 558,000</a:t>
            </a:r>
          </a:p>
        </p:txBody>
      </p:sp>
      <p:sp>
        <p:nvSpPr>
          <p:cNvPr id="12" name="Google Shape;108;p26">
            <a:extLst>
              <a:ext uri="{FF2B5EF4-FFF2-40B4-BE49-F238E27FC236}">
                <a16:creationId xmlns:a16="http://schemas.microsoft.com/office/drawing/2014/main" id="{C0743A96-A340-0516-32CF-C0B8AEA7CF85}"/>
              </a:ext>
            </a:extLst>
          </p:cNvPr>
          <p:cNvSpPr txBox="1">
            <a:spLocks/>
          </p:cNvSpPr>
          <p:nvPr/>
        </p:nvSpPr>
        <p:spPr>
          <a:xfrm>
            <a:off x="52620" y="2942318"/>
            <a:ext cx="8888182" cy="69487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lgn="just">
              <a:buNone/>
            </a:pPr>
            <a:r>
              <a:rPr lang="en-US" sz="1400" dirty="0">
                <a:solidFill>
                  <a:schemeClr val="tx1"/>
                </a:solidFill>
                <a:latin typeface="Dosis" pitchFamily="2" charset="0"/>
              </a:rPr>
              <a:t>Pada </a:t>
            </a:r>
            <a:r>
              <a:rPr lang="en-US" sz="1400" dirty="0" err="1">
                <a:solidFill>
                  <a:schemeClr val="tx1"/>
                </a:solidFill>
                <a:latin typeface="Dosis" pitchFamily="2" charset="0"/>
              </a:rPr>
              <a:t>skema</a:t>
            </a:r>
            <a:r>
              <a:rPr lang="en-US" sz="1400" dirty="0">
                <a:solidFill>
                  <a:schemeClr val="tx1"/>
                </a:solidFill>
                <a:latin typeface="Dosis" pitchFamily="2" charset="0"/>
              </a:rPr>
              <a:t> </a:t>
            </a:r>
            <a:r>
              <a:rPr lang="en-US" sz="1400" dirty="0" err="1">
                <a:solidFill>
                  <a:schemeClr val="tx1"/>
                </a:solidFill>
                <a:latin typeface="Dosis" pitchFamily="2" charset="0"/>
              </a:rPr>
              <a:t>ini</a:t>
            </a:r>
            <a:r>
              <a:rPr lang="en-US" sz="1400" dirty="0">
                <a:solidFill>
                  <a:schemeClr val="tx1"/>
                </a:solidFill>
                <a:latin typeface="Dosis" pitchFamily="2" charset="0"/>
              </a:rPr>
              <a:t>, </a:t>
            </a:r>
            <a:r>
              <a:rPr lang="en-US" sz="1400" dirty="0" err="1">
                <a:solidFill>
                  <a:schemeClr val="tx1"/>
                </a:solidFill>
                <a:latin typeface="Dosis" pitchFamily="2" charset="0"/>
              </a:rPr>
              <a:t>iklan</a:t>
            </a:r>
            <a:r>
              <a:rPr lang="en-US" sz="1400" dirty="0">
                <a:solidFill>
                  <a:schemeClr val="tx1"/>
                </a:solidFill>
                <a:latin typeface="Dosis" pitchFamily="2" charset="0"/>
              </a:rPr>
              <a:t> </a:t>
            </a:r>
            <a:r>
              <a:rPr lang="en-US" sz="1400" dirty="0" err="1">
                <a:solidFill>
                  <a:schemeClr val="tx1"/>
                </a:solidFill>
                <a:latin typeface="Dosis" pitchFamily="2" charset="0"/>
              </a:rPr>
              <a:t>hanya</a:t>
            </a:r>
            <a:r>
              <a:rPr lang="en-US" sz="1400" dirty="0">
                <a:solidFill>
                  <a:schemeClr val="tx1"/>
                </a:solidFill>
                <a:latin typeface="Dosis" pitchFamily="2" charset="0"/>
              </a:rPr>
              <a:t> </a:t>
            </a:r>
            <a:r>
              <a:rPr lang="en-US" sz="1400" dirty="0" err="1">
                <a:solidFill>
                  <a:schemeClr val="tx1"/>
                </a:solidFill>
                <a:latin typeface="Dosis" pitchFamily="2" charset="0"/>
              </a:rPr>
              <a:t>diberikan</a:t>
            </a:r>
            <a:r>
              <a:rPr lang="en-US" sz="1400" dirty="0">
                <a:solidFill>
                  <a:schemeClr val="tx1"/>
                </a:solidFill>
                <a:latin typeface="Dosis" pitchFamily="2" charset="0"/>
              </a:rPr>
              <a:t> pada customer yang </a:t>
            </a:r>
            <a:r>
              <a:rPr lang="en-US" sz="1400" dirty="0" err="1">
                <a:solidFill>
                  <a:schemeClr val="tx1"/>
                </a:solidFill>
                <a:latin typeface="Dosis" pitchFamily="2" charset="0"/>
              </a:rPr>
              <a:t>diprediksi</a:t>
            </a:r>
            <a:r>
              <a:rPr lang="en-US" sz="1400" dirty="0">
                <a:solidFill>
                  <a:schemeClr val="tx1"/>
                </a:solidFill>
                <a:latin typeface="Dosis" pitchFamily="2" charset="0"/>
              </a:rPr>
              <a:t> oleh model yang </a:t>
            </a:r>
            <a:r>
              <a:rPr lang="en-US" sz="1400" dirty="0" err="1">
                <a:solidFill>
                  <a:schemeClr val="tx1"/>
                </a:solidFill>
                <a:latin typeface="Dosis" pitchFamily="2" charset="0"/>
              </a:rPr>
              <a:t>mengklik</a:t>
            </a:r>
            <a:r>
              <a:rPr lang="en-US" sz="1400" dirty="0">
                <a:solidFill>
                  <a:schemeClr val="tx1"/>
                </a:solidFill>
                <a:latin typeface="Dosis" pitchFamily="2" charset="0"/>
              </a:rPr>
              <a:t> </a:t>
            </a:r>
            <a:r>
              <a:rPr lang="en-US" sz="1400" dirty="0" err="1">
                <a:solidFill>
                  <a:schemeClr val="tx1"/>
                </a:solidFill>
                <a:latin typeface="Dosis" pitchFamily="2" charset="0"/>
              </a:rPr>
              <a:t>iklan</a:t>
            </a:r>
            <a:r>
              <a:rPr lang="en-US" sz="1400" dirty="0">
                <a:solidFill>
                  <a:schemeClr val="tx1"/>
                </a:solidFill>
                <a:latin typeface="Dosis" pitchFamily="2" charset="0"/>
              </a:rPr>
              <a:t> </a:t>
            </a:r>
            <a:r>
              <a:rPr lang="en-US" sz="1400" dirty="0" err="1">
                <a:solidFill>
                  <a:schemeClr val="tx1"/>
                </a:solidFill>
                <a:latin typeface="Dosis" pitchFamily="2" charset="0"/>
              </a:rPr>
              <a:t>yaitu</a:t>
            </a:r>
            <a:r>
              <a:rPr lang="en-US" sz="1400" dirty="0">
                <a:solidFill>
                  <a:schemeClr val="tx1"/>
                </a:solidFill>
                <a:latin typeface="Dosis" pitchFamily="2" charset="0"/>
              </a:rPr>
              <a:t> </a:t>
            </a:r>
            <a:r>
              <a:rPr lang="en-US" sz="1400" dirty="0" err="1">
                <a:solidFill>
                  <a:schemeClr val="tx1"/>
                </a:solidFill>
                <a:latin typeface="Dosis" pitchFamily="2" charset="0"/>
              </a:rPr>
              <a:t>sebanyak</a:t>
            </a:r>
            <a:r>
              <a:rPr lang="en-US" sz="1400" dirty="0">
                <a:solidFill>
                  <a:schemeClr val="tx1"/>
                </a:solidFill>
                <a:latin typeface="Dosis" pitchFamily="2" charset="0"/>
              </a:rPr>
              <a:t> 142 orang.</a:t>
            </a:r>
          </a:p>
        </p:txBody>
      </p:sp>
    </p:spTree>
    <p:extLst>
      <p:ext uri="{BB962C8B-B14F-4D97-AF65-F5344CB8AC3E}">
        <p14:creationId xmlns:p14="http://schemas.microsoft.com/office/powerpoint/2010/main" val="42237240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0" y="37175"/>
            <a:ext cx="8180700" cy="52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1798" b="1">
                <a:latin typeface="Roboto"/>
                <a:ea typeface="Roboto"/>
                <a:cs typeface="Roboto"/>
                <a:sym typeface="Roboto"/>
              </a:rPr>
              <a:t>Business Recommendation &amp; Simulation</a:t>
            </a:r>
            <a:endParaRPr sz="1798">
              <a:solidFill>
                <a:schemeClr val="lt1"/>
              </a:solidFill>
              <a:latin typeface="Roboto"/>
              <a:ea typeface="Roboto"/>
              <a:cs typeface="Roboto"/>
              <a:sym typeface="Roboto"/>
            </a:endParaRPr>
          </a:p>
        </p:txBody>
      </p:sp>
      <p:sp>
        <p:nvSpPr>
          <p:cNvPr id="2" name="Google Shape;115;p27">
            <a:extLst>
              <a:ext uri="{FF2B5EF4-FFF2-40B4-BE49-F238E27FC236}">
                <a16:creationId xmlns:a16="http://schemas.microsoft.com/office/drawing/2014/main" id="{C6DEF1DF-74E1-ECE4-3AC3-EC9E88EE4ADC}"/>
              </a:ext>
            </a:extLst>
          </p:cNvPr>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dirty="0">
                <a:solidFill>
                  <a:srgbClr val="000000"/>
                </a:solidFill>
              </a:rPr>
              <a:t>Untuk selengkapnya, dapat melihat jupyter notebook </a:t>
            </a:r>
            <a:r>
              <a:rPr lang="en" sz="1100" dirty="0">
                <a:hlinkClick r:id="rId3"/>
              </a:rPr>
              <a:t>disini</a:t>
            </a:r>
            <a:endParaRPr sz="1100" dirty="0">
              <a:solidFill>
                <a:srgbClr val="000000"/>
              </a:solidFill>
            </a:endParaRPr>
          </a:p>
        </p:txBody>
      </p:sp>
      <p:sp>
        <p:nvSpPr>
          <p:cNvPr id="5" name="TextBox 4">
            <a:extLst>
              <a:ext uri="{FF2B5EF4-FFF2-40B4-BE49-F238E27FC236}">
                <a16:creationId xmlns:a16="http://schemas.microsoft.com/office/drawing/2014/main" id="{32D8C205-38A9-0C3E-EB44-27C7F10E6265}"/>
              </a:ext>
            </a:extLst>
          </p:cNvPr>
          <p:cNvSpPr txBox="1"/>
          <p:nvPr/>
        </p:nvSpPr>
        <p:spPr>
          <a:xfrm>
            <a:off x="84000" y="767564"/>
            <a:ext cx="6587733" cy="338554"/>
          </a:xfrm>
          <a:prstGeom prst="rect">
            <a:avLst/>
          </a:prstGeom>
          <a:noFill/>
        </p:spPr>
        <p:txBody>
          <a:bodyPr wrap="square">
            <a:spAutoFit/>
          </a:bodyPr>
          <a:lstStyle/>
          <a:p>
            <a:pPr marL="285750" lvl="0" indent="-285750" algn="just" rtl="0">
              <a:spcBef>
                <a:spcPts val="0"/>
              </a:spcBef>
              <a:spcAft>
                <a:spcPts val="0"/>
              </a:spcAft>
              <a:buFont typeface="Wingdings" panose="05000000000000000000" pitchFamily="2" charset="2"/>
              <a:buChar char="q"/>
            </a:pPr>
            <a:r>
              <a:rPr lang="en" sz="1600" b="1" dirty="0">
                <a:solidFill>
                  <a:schemeClr val="dk1"/>
                </a:solidFill>
              </a:rPr>
              <a:t>Kesimpulan</a:t>
            </a:r>
            <a:endParaRPr lang="en-US" sz="1600" b="1" dirty="0">
              <a:solidFill>
                <a:schemeClr val="dk1"/>
              </a:solidFill>
              <a:latin typeface="Dosis"/>
              <a:ea typeface="Dosis"/>
              <a:cs typeface="Dosis"/>
              <a:sym typeface="Dosis"/>
            </a:endParaRPr>
          </a:p>
        </p:txBody>
      </p:sp>
      <p:sp>
        <p:nvSpPr>
          <p:cNvPr id="6" name="Google Shape;108;p26">
            <a:extLst>
              <a:ext uri="{FF2B5EF4-FFF2-40B4-BE49-F238E27FC236}">
                <a16:creationId xmlns:a16="http://schemas.microsoft.com/office/drawing/2014/main" id="{F001F826-1551-F0E8-6754-C9164840AD78}"/>
              </a:ext>
            </a:extLst>
          </p:cNvPr>
          <p:cNvSpPr txBox="1">
            <a:spLocks/>
          </p:cNvSpPr>
          <p:nvPr/>
        </p:nvSpPr>
        <p:spPr>
          <a:xfrm>
            <a:off x="84000" y="1106118"/>
            <a:ext cx="5684622" cy="277203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lgn="just">
              <a:buNone/>
            </a:pPr>
            <a:r>
              <a:rPr lang="en-US" sz="1600" dirty="0">
                <a:solidFill>
                  <a:schemeClr val="tx1"/>
                </a:solidFill>
                <a:latin typeface="Dosis" pitchFamily="2" charset="0"/>
              </a:rPr>
              <a:t>Kesimpulan </a:t>
            </a:r>
            <a:r>
              <a:rPr lang="en-US" sz="1600" dirty="0" err="1">
                <a:solidFill>
                  <a:schemeClr val="tx1"/>
                </a:solidFill>
                <a:latin typeface="Dosis" pitchFamily="2" charset="0"/>
              </a:rPr>
              <a:t>dari</a:t>
            </a:r>
            <a:r>
              <a:rPr lang="en-US" sz="1600" dirty="0">
                <a:solidFill>
                  <a:schemeClr val="tx1"/>
                </a:solidFill>
                <a:latin typeface="Dosis" pitchFamily="2" charset="0"/>
              </a:rPr>
              <a:t> business simulation di </a:t>
            </a:r>
            <a:r>
              <a:rPr lang="en-US" sz="1600" dirty="0" err="1">
                <a:solidFill>
                  <a:schemeClr val="tx1"/>
                </a:solidFill>
                <a:latin typeface="Dosis" pitchFamily="2" charset="0"/>
              </a:rPr>
              <a:t>atas</a:t>
            </a:r>
            <a:r>
              <a:rPr lang="en-US" sz="1600" dirty="0">
                <a:solidFill>
                  <a:schemeClr val="tx1"/>
                </a:solidFill>
                <a:latin typeface="Dosis" pitchFamily="2" charset="0"/>
              </a:rPr>
              <a:t> </a:t>
            </a:r>
            <a:r>
              <a:rPr lang="en-US" sz="1600" dirty="0" err="1">
                <a:solidFill>
                  <a:schemeClr val="tx1"/>
                </a:solidFill>
                <a:latin typeface="Dosis" pitchFamily="2" charset="0"/>
              </a:rPr>
              <a:t>adalah</a:t>
            </a:r>
            <a:r>
              <a:rPr lang="en-US" sz="1600" dirty="0">
                <a:solidFill>
                  <a:schemeClr val="tx1"/>
                </a:solidFill>
                <a:latin typeface="Dosis" pitchFamily="2" charset="0"/>
              </a:rPr>
              <a:t> </a:t>
            </a:r>
            <a:r>
              <a:rPr lang="en-US" sz="1600" dirty="0" err="1">
                <a:solidFill>
                  <a:schemeClr val="tx1"/>
                </a:solidFill>
                <a:latin typeface="Dosis" pitchFamily="2" charset="0"/>
              </a:rPr>
              <a:t>sebagai</a:t>
            </a:r>
            <a:r>
              <a:rPr lang="en-US" sz="1600" dirty="0">
                <a:solidFill>
                  <a:schemeClr val="tx1"/>
                </a:solidFill>
                <a:latin typeface="Dosis" pitchFamily="2" charset="0"/>
              </a:rPr>
              <a:t> </a:t>
            </a:r>
            <a:r>
              <a:rPr lang="en-US" sz="1600" dirty="0" err="1">
                <a:solidFill>
                  <a:schemeClr val="tx1"/>
                </a:solidFill>
                <a:latin typeface="Dosis" pitchFamily="2" charset="0"/>
              </a:rPr>
              <a:t>berikut</a:t>
            </a:r>
            <a:r>
              <a:rPr lang="en-US" sz="1600" dirty="0">
                <a:solidFill>
                  <a:schemeClr val="tx1"/>
                </a:solidFill>
                <a:latin typeface="Dosis" pitchFamily="2" charset="0"/>
              </a:rPr>
              <a:t>:</a:t>
            </a:r>
          </a:p>
          <a:p>
            <a:pPr algn="just"/>
            <a:r>
              <a:rPr lang="en-US" sz="1600" dirty="0" err="1">
                <a:solidFill>
                  <a:schemeClr val="tx1"/>
                </a:solidFill>
                <a:latin typeface="Dosis" pitchFamily="2" charset="0"/>
              </a:rPr>
              <a:t>Dengan</a:t>
            </a:r>
            <a:r>
              <a:rPr lang="en-US" sz="1600" dirty="0">
                <a:solidFill>
                  <a:schemeClr val="tx1"/>
                </a:solidFill>
                <a:latin typeface="Dosis" pitchFamily="2" charset="0"/>
              </a:rPr>
              <a:t> </a:t>
            </a:r>
            <a:r>
              <a:rPr lang="en-US" sz="1600" dirty="0" err="1">
                <a:solidFill>
                  <a:schemeClr val="tx1"/>
                </a:solidFill>
                <a:latin typeface="Dosis" pitchFamily="2" charset="0"/>
              </a:rPr>
              <a:t>menggunakan</a:t>
            </a:r>
            <a:r>
              <a:rPr lang="en-US" sz="1600" dirty="0">
                <a:solidFill>
                  <a:schemeClr val="tx1"/>
                </a:solidFill>
                <a:latin typeface="Dosis" pitchFamily="2" charset="0"/>
              </a:rPr>
              <a:t> machine learning </a:t>
            </a:r>
            <a:r>
              <a:rPr lang="en-US" sz="1600" b="1" dirty="0">
                <a:solidFill>
                  <a:schemeClr val="tx1"/>
                </a:solidFill>
                <a:latin typeface="Dosis" pitchFamily="2" charset="0"/>
              </a:rPr>
              <a:t>CTR </a:t>
            </a:r>
            <a:r>
              <a:rPr lang="en-US" sz="1600" b="1" dirty="0" err="1">
                <a:solidFill>
                  <a:schemeClr val="tx1"/>
                </a:solidFill>
                <a:latin typeface="Dosis" pitchFamily="2" charset="0"/>
              </a:rPr>
              <a:t>meningkat</a:t>
            </a:r>
            <a:r>
              <a:rPr lang="en-US" sz="1600" b="1" dirty="0">
                <a:solidFill>
                  <a:schemeClr val="tx1"/>
                </a:solidFill>
                <a:latin typeface="Dosis" pitchFamily="2" charset="0"/>
              </a:rPr>
              <a:t> </a:t>
            </a:r>
            <a:r>
              <a:rPr lang="en-US" sz="1600" b="1" dirty="0" err="1">
                <a:solidFill>
                  <a:schemeClr val="tx1"/>
                </a:solidFill>
                <a:latin typeface="Dosis" pitchFamily="2" charset="0"/>
              </a:rPr>
              <a:t>sebesar</a:t>
            </a:r>
            <a:r>
              <a:rPr lang="en-US" sz="1600" b="1" dirty="0">
                <a:solidFill>
                  <a:schemeClr val="tx1"/>
                </a:solidFill>
                <a:latin typeface="Dosis" pitchFamily="2" charset="0"/>
              </a:rPr>
              <a:t> 50.27%</a:t>
            </a:r>
          </a:p>
          <a:p>
            <a:pPr algn="just"/>
            <a:r>
              <a:rPr lang="en-US" sz="1600" b="1" dirty="0" err="1">
                <a:solidFill>
                  <a:schemeClr val="tx1"/>
                </a:solidFill>
                <a:latin typeface="Dosis" pitchFamily="2" charset="0"/>
              </a:rPr>
              <a:t>Efisiensi</a:t>
            </a:r>
            <a:r>
              <a:rPr lang="en-US" sz="1600" b="1" dirty="0">
                <a:solidFill>
                  <a:schemeClr val="tx1"/>
                </a:solidFill>
                <a:latin typeface="Dosis" pitchFamily="2" charset="0"/>
              </a:rPr>
              <a:t> cost </a:t>
            </a:r>
            <a:r>
              <a:rPr lang="en-US" sz="1600" b="1" dirty="0" err="1">
                <a:solidFill>
                  <a:schemeClr val="tx1"/>
                </a:solidFill>
                <a:latin typeface="Dosis" pitchFamily="2" charset="0"/>
              </a:rPr>
              <a:t>sebesar</a:t>
            </a:r>
            <a:r>
              <a:rPr lang="en-US" sz="1600" b="1" dirty="0">
                <a:solidFill>
                  <a:schemeClr val="tx1"/>
                </a:solidFill>
                <a:latin typeface="Dosis" pitchFamily="2" charset="0"/>
              </a:rPr>
              <a:t> 52.35 % </a:t>
            </a:r>
            <a:r>
              <a:rPr lang="en-US" sz="1600" dirty="0" err="1">
                <a:solidFill>
                  <a:schemeClr val="tx1"/>
                </a:solidFill>
                <a:latin typeface="Dosis" pitchFamily="2" charset="0"/>
              </a:rPr>
              <a:t>dimana</a:t>
            </a:r>
            <a:r>
              <a:rPr lang="en-US" sz="1600" dirty="0">
                <a:solidFill>
                  <a:schemeClr val="tx1"/>
                </a:solidFill>
                <a:latin typeface="Dosis" pitchFamily="2" charset="0"/>
              </a:rPr>
              <a:t> </a:t>
            </a:r>
            <a:r>
              <a:rPr lang="en-US" sz="1600" dirty="0" err="1">
                <a:solidFill>
                  <a:schemeClr val="tx1"/>
                </a:solidFill>
                <a:latin typeface="Dosis" pitchFamily="2" charset="0"/>
              </a:rPr>
              <a:t>dalam</a:t>
            </a:r>
            <a:r>
              <a:rPr lang="en-US" sz="1600" dirty="0">
                <a:solidFill>
                  <a:schemeClr val="tx1"/>
                </a:solidFill>
                <a:latin typeface="Dosis" pitchFamily="2" charset="0"/>
              </a:rPr>
              <a:t> business simulation </a:t>
            </a:r>
            <a:r>
              <a:rPr lang="en-US" sz="1600" dirty="0" err="1">
                <a:solidFill>
                  <a:schemeClr val="tx1"/>
                </a:solidFill>
                <a:latin typeface="Dosis" pitchFamily="2" charset="0"/>
              </a:rPr>
              <a:t>didapatkan</a:t>
            </a:r>
            <a:r>
              <a:rPr lang="en-US" sz="1600" dirty="0">
                <a:solidFill>
                  <a:schemeClr val="tx1"/>
                </a:solidFill>
                <a:latin typeface="Dosis" pitchFamily="2" charset="0"/>
              </a:rPr>
              <a:t> </a:t>
            </a:r>
            <a:r>
              <a:rPr lang="en-US" sz="1600" dirty="0" err="1">
                <a:solidFill>
                  <a:schemeClr val="tx1"/>
                </a:solidFill>
                <a:latin typeface="Dosis" pitchFamily="2" charset="0"/>
              </a:rPr>
              <a:t>bahwa</a:t>
            </a:r>
            <a:r>
              <a:rPr lang="en-US" sz="1600" dirty="0">
                <a:solidFill>
                  <a:schemeClr val="tx1"/>
                </a:solidFill>
                <a:latin typeface="Dosis" pitchFamily="2" charset="0"/>
              </a:rPr>
              <a:t> </a:t>
            </a:r>
            <a:r>
              <a:rPr lang="en-US" sz="1600" dirty="0" err="1">
                <a:solidFill>
                  <a:schemeClr val="tx1"/>
                </a:solidFill>
                <a:latin typeface="Dosis" pitchFamily="2" charset="0"/>
              </a:rPr>
              <a:t>biaya</a:t>
            </a:r>
            <a:r>
              <a:rPr lang="en-US" sz="1600" dirty="0">
                <a:solidFill>
                  <a:schemeClr val="tx1"/>
                </a:solidFill>
                <a:latin typeface="Dosis" pitchFamily="2" charset="0"/>
              </a:rPr>
              <a:t> yang </a:t>
            </a:r>
            <a:r>
              <a:rPr lang="en-US" sz="1600" dirty="0" err="1">
                <a:solidFill>
                  <a:schemeClr val="tx1"/>
                </a:solidFill>
                <a:latin typeface="Dosis" pitchFamily="2" charset="0"/>
              </a:rPr>
              <a:t>tidak</a:t>
            </a:r>
            <a:r>
              <a:rPr lang="en-US" sz="1600" dirty="0">
                <a:solidFill>
                  <a:schemeClr val="tx1"/>
                </a:solidFill>
                <a:latin typeface="Dosis" pitchFamily="2" charset="0"/>
              </a:rPr>
              <a:t> </a:t>
            </a:r>
            <a:r>
              <a:rPr lang="en-US" sz="1600" dirty="0" err="1">
                <a:solidFill>
                  <a:schemeClr val="tx1"/>
                </a:solidFill>
                <a:latin typeface="Dosis" pitchFamily="2" charset="0"/>
              </a:rPr>
              <a:t>dikeluarkan</a:t>
            </a:r>
            <a:r>
              <a:rPr lang="en-US" sz="1600" dirty="0">
                <a:solidFill>
                  <a:schemeClr val="tx1"/>
                </a:solidFill>
                <a:latin typeface="Dosis" pitchFamily="2" charset="0"/>
              </a:rPr>
              <a:t> </a:t>
            </a:r>
            <a:r>
              <a:rPr lang="en-US" sz="1600" dirty="0" err="1">
                <a:solidFill>
                  <a:schemeClr val="tx1"/>
                </a:solidFill>
                <a:latin typeface="Dosis" pitchFamily="2" charset="0"/>
              </a:rPr>
              <a:t>karena</a:t>
            </a:r>
            <a:r>
              <a:rPr lang="en-US" sz="1600" dirty="0">
                <a:solidFill>
                  <a:schemeClr val="tx1"/>
                </a:solidFill>
                <a:latin typeface="Dosis" pitchFamily="2" charset="0"/>
              </a:rPr>
              <a:t> </a:t>
            </a:r>
            <a:r>
              <a:rPr lang="en-US" sz="1600" dirty="0" err="1">
                <a:solidFill>
                  <a:schemeClr val="tx1"/>
                </a:solidFill>
                <a:latin typeface="Dosis" pitchFamily="2" charset="0"/>
              </a:rPr>
              <a:t>menggunakan</a:t>
            </a:r>
            <a:r>
              <a:rPr lang="en-US" sz="1600" dirty="0">
                <a:solidFill>
                  <a:schemeClr val="tx1"/>
                </a:solidFill>
                <a:latin typeface="Dosis" pitchFamily="2" charset="0"/>
              </a:rPr>
              <a:t> </a:t>
            </a:r>
            <a:r>
              <a:rPr lang="en-US" sz="1600" dirty="0" err="1">
                <a:solidFill>
                  <a:schemeClr val="tx1"/>
                </a:solidFill>
                <a:latin typeface="Dosis" pitchFamily="2" charset="0"/>
              </a:rPr>
              <a:t>hasil</a:t>
            </a:r>
            <a:r>
              <a:rPr lang="en-US" sz="1600" dirty="0">
                <a:solidFill>
                  <a:schemeClr val="tx1"/>
                </a:solidFill>
                <a:latin typeface="Dosis" pitchFamily="2" charset="0"/>
              </a:rPr>
              <a:t> </a:t>
            </a:r>
            <a:r>
              <a:rPr lang="en-US" sz="1600" dirty="0" err="1">
                <a:solidFill>
                  <a:schemeClr val="tx1"/>
                </a:solidFill>
                <a:latin typeface="Dosis" pitchFamily="2" charset="0"/>
              </a:rPr>
              <a:t>dari</a:t>
            </a:r>
            <a:r>
              <a:rPr lang="en-US" sz="1600" dirty="0">
                <a:solidFill>
                  <a:schemeClr val="tx1"/>
                </a:solidFill>
                <a:latin typeface="Dosis" pitchFamily="2" charset="0"/>
              </a:rPr>
              <a:t> model </a:t>
            </a:r>
            <a:r>
              <a:rPr lang="en-US" sz="1600" dirty="0" err="1">
                <a:solidFill>
                  <a:schemeClr val="tx1"/>
                </a:solidFill>
                <a:latin typeface="Dosis" pitchFamily="2" charset="0"/>
              </a:rPr>
              <a:t>adalah</a:t>
            </a:r>
            <a:r>
              <a:rPr lang="en-US" sz="1600" dirty="0">
                <a:solidFill>
                  <a:schemeClr val="tx1"/>
                </a:solidFill>
                <a:latin typeface="Dosis" pitchFamily="2" charset="0"/>
              </a:rPr>
              <a:t> </a:t>
            </a:r>
            <a:r>
              <a:rPr lang="en-US" sz="1600" dirty="0" err="1">
                <a:solidFill>
                  <a:schemeClr val="tx1"/>
                </a:solidFill>
                <a:latin typeface="Dosis" pitchFamily="2" charset="0"/>
              </a:rPr>
              <a:t>sebesar</a:t>
            </a:r>
            <a:r>
              <a:rPr lang="en-US" sz="1600" dirty="0">
                <a:solidFill>
                  <a:schemeClr val="tx1"/>
                </a:solidFill>
                <a:latin typeface="Dosis" pitchFamily="2" charset="0"/>
              </a:rPr>
              <a:t> Rp.156.000</a:t>
            </a:r>
          </a:p>
          <a:p>
            <a:pPr algn="just"/>
            <a:r>
              <a:rPr lang="en-US" sz="1600" b="1" dirty="0" err="1">
                <a:solidFill>
                  <a:schemeClr val="tx1"/>
                </a:solidFill>
                <a:latin typeface="Dosis" pitchFamily="2" charset="0"/>
              </a:rPr>
              <a:t>Persentase</a:t>
            </a:r>
            <a:r>
              <a:rPr lang="en-US" sz="1600" b="1" dirty="0">
                <a:solidFill>
                  <a:schemeClr val="tx1"/>
                </a:solidFill>
                <a:latin typeface="Dosis" pitchFamily="2" charset="0"/>
              </a:rPr>
              <a:t> profit </a:t>
            </a:r>
            <a:r>
              <a:rPr lang="en-US" sz="1600" b="1" dirty="0" err="1">
                <a:solidFill>
                  <a:schemeClr val="tx1"/>
                </a:solidFill>
                <a:latin typeface="Dosis" pitchFamily="2" charset="0"/>
              </a:rPr>
              <a:t>mengalami</a:t>
            </a:r>
            <a:r>
              <a:rPr lang="en-US" sz="1600" b="1" dirty="0">
                <a:solidFill>
                  <a:schemeClr val="tx1"/>
                </a:solidFill>
                <a:latin typeface="Dosis" pitchFamily="2" charset="0"/>
              </a:rPr>
              <a:t> </a:t>
            </a:r>
            <a:r>
              <a:rPr lang="en-US" sz="1600" b="1" dirty="0" err="1">
                <a:solidFill>
                  <a:schemeClr val="tx1"/>
                </a:solidFill>
                <a:latin typeface="Dosis" pitchFamily="2" charset="0"/>
              </a:rPr>
              <a:t>peningkatan</a:t>
            </a:r>
            <a:r>
              <a:rPr lang="en-US" sz="1600" b="1" dirty="0">
                <a:solidFill>
                  <a:schemeClr val="tx1"/>
                </a:solidFill>
                <a:latin typeface="Dosis" pitchFamily="2" charset="0"/>
              </a:rPr>
              <a:t> </a:t>
            </a:r>
            <a:r>
              <a:rPr lang="en-US" sz="1600" b="1" dirty="0" err="1">
                <a:solidFill>
                  <a:schemeClr val="tx1"/>
                </a:solidFill>
                <a:latin typeface="Dosis" pitchFamily="2" charset="0"/>
              </a:rPr>
              <a:t>sebesar</a:t>
            </a:r>
            <a:r>
              <a:rPr lang="en-US" sz="1600" b="1" dirty="0">
                <a:solidFill>
                  <a:schemeClr val="tx1"/>
                </a:solidFill>
                <a:latin typeface="Dosis" pitchFamily="2" charset="0"/>
              </a:rPr>
              <a:t> 32.32% </a:t>
            </a:r>
            <a:r>
              <a:rPr lang="en-US" sz="1600" dirty="0" err="1">
                <a:solidFill>
                  <a:schemeClr val="tx1"/>
                </a:solidFill>
                <a:latin typeface="Dosis" pitchFamily="2" charset="0"/>
              </a:rPr>
              <a:t>atau</a:t>
            </a:r>
            <a:r>
              <a:rPr lang="en-US" sz="1600" dirty="0">
                <a:solidFill>
                  <a:schemeClr val="tx1"/>
                </a:solidFill>
                <a:latin typeface="Dosis" pitchFamily="2" charset="0"/>
              </a:rPr>
              <a:t> </a:t>
            </a:r>
            <a:r>
              <a:rPr lang="en-US" sz="1600" dirty="0" err="1">
                <a:solidFill>
                  <a:schemeClr val="tx1"/>
                </a:solidFill>
                <a:latin typeface="Dosis" pitchFamily="2" charset="0"/>
              </a:rPr>
              <a:t>dari</a:t>
            </a:r>
            <a:r>
              <a:rPr lang="en-US" sz="1600" dirty="0">
                <a:solidFill>
                  <a:schemeClr val="tx1"/>
                </a:solidFill>
                <a:latin typeface="Dosis" pitchFamily="2" charset="0"/>
              </a:rPr>
              <a:t> business simulation </a:t>
            </a:r>
            <a:r>
              <a:rPr lang="en-US" sz="1600" dirty="0" err="1">
                <a:solidFill>
                  <a:schemeClr val="tx1"/>
                </a:solidFill>
                <a:latin typeface="Dosis" pitchFamily="2" charset="0"/>
              </a:rPr>
              <a:t>didapatkan</a:t>
            </a:r>
            <a:r>
              <a:rPr lang="en-US" sz="1600" dirty="0">
                <a:solidFill>
                  <a:schemeClr val="tx1"/>
                </a:solidFill>
                <a:latin typeface="Dosis" pitchFamily="2" charset="0"/>
              </a:rPr>
              <a:t> </a:t>
            </a:r>
            <a:r>
              <a:rPr lang="en-US" sz="1600" dirty="0" err="1">
                <a:solidFill>
                  <a:schemeClr val="tx1"/>
                </a:solidFill>
                <a:latin typeface="Dosis" pitchFamily="2" charset="0"/>
              </a:rPr>
              <a:t>bahwa</a:t>
            </a:r>
            <a:r>
              <a:rPr lang="en-US" sz="1600" dirty="0">
                <a:solidFill>
                  <a:schemeClr val="tx1"/>
                </a:solidFill>
                <a:latin typeface="Dosis" pitchFamily="2" charset="0"/>
              </a:rPr>
              <a:t> </a:t>
            </a:r>
            <a:r>
              <a:rPr lang="en-US" sz="1600" dirty="0" err="1">
                <a:solidFill>
                  <a:schemeClr val="tx1"/>
                </a:solidFill>
                <a:latin typeface="Dosis" pitchFamily="2" charset="0"/>
              </a:rPr>
              <a:t>selisih</a:t>
            </a:r>
            <a:r>
              <a:rPr lang="en-US" sz="1600" dirty="0">
                <a:solidFill>
                  <a:schemeClr val="tx1"/>
                </a:solidFill>
                <a:latin typeface="Dosis" pitchFamily="2" charset="0"/>
              </a:rPr>
              <a:t> </a:t>
            </a:r>
            <a:r>
              <a:rPr lang="en-US" sz="1600" dirty="0" err="1">
                <a:solidFill>
                  <a:schemeClr val="tx1"/>
                </a:solidFill>
                <a:latin typeface="Dosis" pitchFamily="2" charset="0"/>
              </a:rPr>
              <a:t>dari</a:t>
            </a:r>
            <a:r>
              <a:rPr lang="en-US" sz="1600" dirty="0">
                <a:solidFill>
                  <a:schemeClr val="tx1"/>
                </a:solidFill>
                <a:latin typeface="Dosis" pitchFamily="2" charset="0"/>
              </a:rPr>
              <a:t> profit </a:t>
            </a:r>
            <a:r>
              <a:rPr lang="en-US" sz="1600" dirty="0" err="1">
                <a:solidFill>
                  <a:schemeClr val="tx1"/>
                </a:solidFill>
                <a:latin typeface="Dosis" pitchFamily="2" charset="0"/>
              </a:rPr>
              <a:t>dengan</a:t>
            </a:r>
            <a:r>
              <a:rPr lang="en-US" sz="1600" dirty="0">
                <a:solidFill>
                  <a:schemeClr val="tx1"/>
                </a:solidFill>
                <a:latin typeface="Dosis" pitchFamily="2" charset="0"/>
              </a:rPr>
              <a:t> </a:t>
            </a:r>
            <a:r>
              <a:rPr lang="en-US" sz="1600" dirty="0" err="1">
                <a:solidFill>
                  <a:schemeClr val="tx1"/>
                </a:solidFill>
                <a:latin typeface="Dosis" pitchFamily="2" charset="0"/>
              </a:rPr>
              <a:t>menggunakan</a:t>
            </a:r>
            <a:r>
              <a:rPr lang="en-US" sz="1600" dirty="0">
                <a:solidFill>
                  <a:schemeClr val="tx1"/>
                </a:solidFill>
                <a:latin typeface="Dosis" pitchFamily="2" charset="0"/>
              </a:rPr>
              <a:t> </a:t>
            </a:r>
            <a:r>
              <a:rPr lang="en-US" sz="1600" dirty="0" err="1">
                <a:solidFill>
                  <a:schemeClr val="tx1"/>
                </a:solidFill>
                <a:latin typeface="Dosis" pitchFamily="2" charset="0"/>
              </a:rPr>
              <a:t>hasil</a:t>
            </a:r>
            <a:r>
              <a:rPr lang="en-US" sz="1600" dirty="0">
                <a:solidFill>
                  <a:schemeClr val="tx1"/>
                </a:solidFill>
                <a:latin typeface="Dosis" pitchFamily="2" charset="0"/>
              </a:rPr>
              <a:t> </a:t>
            </a:r>
            <a:r>
              <a:rPr lang="en-US" sz="1600" dirty="0" err="1">
                <a:solidFill>
                  <a:schemeClr val="tx1"/>
                </a:solidFill>
                <a:latin typeface="Dosis" pitchFamily="2" charset="0"/>
              </a:rPr>
              <a:t>dari</a:t>
            </a:r>
            <a:r>
              <a:rPr lang="en-US" sz="1600" dirty="0">
                <a:solidFill>
                  <a:schemeClr val="tx1"/>
                </a:solidFill>
                <a:latin typeface="Dosis" pitchFamily="2" charset="0"/>
              </a:rPr>
              <a:t> model dan </a:t>
            </a:r>
            <a:r>
              <a:rPr lang="en-US" sz="1600" dirty="0" err="1">
                <a:solidFill>
                  <a:schemeClr val="tx1"/>
                </a:solidFill>
                <a:latin typeface="Dosis" pitchFamily="2" charset="0"/>
              </a:rPr>
              <a:t>tidak</a:t>
            </a:r>
            <a:r>
              <a:rPr lang="en-US" sz="1600" dirty="0">
                <a:solidFill>
                  <a:schemeClr val="tx1"/>
                </a:solidFill>
                <a:latin typeface="Dosis" pitchFamily="2" charset="0"/>
              </a:rPr>
              <a:t> </a:t>
            </a:r>
            <a:r>
              <a:rPr lang="en-US" sz="1600" dirty="0" err="1">
                <a:solidFill>
                  <a:schemeClr val="tx1"/>
                </a:solidFill>
                <a:latin typeface="Dosis" pitchFamily="2" charset="0"/>
              </a:rPr>
              <a:t>menggunakan</a:t>
            </a:r>
            <a:r>
              <a:rPr lang="en-US" sz="1600" dirty="0">
                <a:solidFill>
                  <a:schemeClr val="tx1"/>
                </a:solidFill>
                <a:latin typeface="Dosis" pitchFamily="2" charset="0"/>
              </a:rPr>
              <a:t> model </a:t>
            </a:r>
            <a:r>
              <a:rPr lang="en-US" sz="1600" dirty="0" err="1">
                <a:solidFill>
                  <a:schemeClr val="tx1"/>
                </a:solidFill>
                <a:latin typeface="Dosis" pitchFamily="2" charset="0"/>
              </a:rPr>
              <a:t>adalah</a:t>
            </a:r>
            <a:r>
              <a:rPr lang="en-US" sz="1600" dirty="0">
                <a:solidFill>
                  <a:schemeClr val="tx1"/>
                </a:solidFill>
                <a:latin typeface="Dosis" pitchFamily="2" charset="0"/>
              </a:rPr>
              <a:t> </a:t>
            </a:r>
            <a:r>
              <a:rPr lang="en-US" sz="1600" dirty="0" err="1">
                <a:solidFill>
                  <a:schemeClr val="tx1"/>
                </a:solidFill>
                <a:latin typeface="Dosis" pitchFamily="2" charset="0"/>
              </a:rPr>
              <a:t>sebesar</a:t>
            </a:r>
            <a:r>
              <a:rPr lang="en-US" sz="1600" dirty="0">
                <a:solidFill>
                  <a:schemeClr val="tx1"/>
                </a:solidFill>
                <a:latin typeface="Dosis" pitchFamily="2" charset="0"/>
              </a:rPr>
              <a:t> Rp. 136.000</a:t>
            </a:r>
          </a:p>
        </p:txBody>
      </p:sp>
    </p:spTree>
    <p:extLst>
      <p:ext uri="{BB962C8B-B14F-4D97-AF65-F5344CB8AC3E}">
        <p14:creationId xmlns:p14="http://schemas.microsoft.com/office/powerpoint/2010/main" val="25818980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2" name="Google Shape;115;p27">
            <a:extLst>
              <a:ext uri="{FF2B5EF4-FFF2-40B4-BE49-F238E27FC236}">
                <a16:creationId xmlns:a16="http://schemas.microsoft.com/office/drawing/2014/main" id="{C6DEF1DF-74E1-ECE4-3AC3-EC9E88EE4ADC}"/>
              </a:ext>
            </a:extLst>
          </p:cNvPr>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dirty="0">
                <a:solidFill>
                  <a:srgbClr val="000000"/>
                </a:solidFill>
              </a:rPr>
              <a:t>Untuk selengkapnya, dapat melihat jupyter notebook </a:t>
            </a:r>
            <a:r>
              <a:rPr lang="en" sz="1100" dirty="0">
                <a:hlinkClick r:id="rId3"/>
              </a:rPr>
              <a:t>disini</a:t>
            </a:r>
            <a:endParaRPr sz="1100" dirty="0">
              <a:solidFill>
                <a:srgbClr val="000000"/>
              </a:solidFill>
            </a:endParaRPr>
          </a:p>
        </p:txBody>
      </p:sp>
      <p:sp>
        <p:nvSpPr>
          <p:cNvPr id="5" name="TextBox 4">
            <a:extLst>
              <a:ext uri="{FF2B5EF4-FFF2-40B4-BE49-F238E27FC236}">
                <a16:creationId xmlns:a16="http://schemas.microsoft.com/office/drawing/2014/main" id="{32D8C205-38A9-0C3E-EB44-27C7F10E6265}"/>
              </a:ext>
            </a:extLst>
          </p:cNvPr>
          <p:cNvSpPr txBox="1"/>
          <p:nvPr/>
        </p:nvSpPr>
        <p:spPr>
          <a:xfrm>
            <a:off x="1278133" y="2404927"/>
            <a:ext cx="6587733" cy="523220"/>
          </a:xfrm>
          <a:prstGeom prst="rect">
            <a:avLst/>
          </a:prstGeom>
          <a:noFill/>
        </p:spPr>
        <p:txBody>
          <a:bodyPr wrap="square">
            <a:spAutoFit/>
          </a:bodyPr>
          <a:lstStyle/>
          <a:p>
            <a:pPr lvl="0" algn="ctr" rtl="0">
              <a:spcBef>
                <a:spcPts val="0"/>
              </a:spcBef>
              <a:spcAft>
                <a:spcPts val="0"/>
              </a:spcAft>
            </a:pPr>
            <a:r>
              <a:rPr lang="en" sz="2800" b="1" dirty="0">
                <a:solidFill>
                  <a:schemeClr val="dk1"/>
                </a:solidFill>
              </a:rPr>
              <a:t>TERIMA KASIH</a:t>
            </a:r>
            <a:endParaRPr lang="en-US" sz="2800" b="1" dirty="0">
              <a:solidFill>
                <a:schemeClr val="dk1"/>
              </a:solidFill>
              <a:latin typeface="Dosis"/>
              <a:ea typeface="Dosis"/>
              <a:cs typeface="Dosis"/>
              <a:sym typeface="Dosis"/>
            </a:endParaRPr>
          </a:p>
        </p:txBody>
      </p:sp>
    </p:spTree>
    <p:extLst>
      <p:ext uri="{BB962C8B-B14F-4D97-AF65-F5344CB8AC3E}">
        <p14:creationId xmlns:p14="http://schemas.microsoft.com/office/powerpoint/2010/main" val="32658786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26"/>
          <p:cNvSpPr txBox="1">
            <a:spLocks noGrp="1"/>
          </p:cNvSpPr>
          <p:nvPr>
            <p:ph type="title"/>
          </p:nvPr>
        </p:nvSpPr>
        <p:spPr>
          <a:xfrm>
            <a:off x="0" y="-12175"/>
            <a:ext cx="79263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SzPts val="990"/>
              <a:buNone/>
            </a:pPr>
            <a:r>
              <a:rPr lang="en" sz="2220" b="1" dirty="0">
                <a:solidFill>
                  <a:schemeClr val="lt1"/>
                </a:solidFill>
                <a:latin typeface="Roboto"/>
                <a:ea typeface="Roboto"/>
                <a:cs typeface="Roboto"/>
                <a:sym typeface="Roboto"/>
              </a:rPr>
              <a:t>Data Overview</a:t>
            </a:r>
            <a:endParaRPr sz="2220" b="1" dirty="0">
              <a:solidFill>
                <a:schemeClr val="lt1"/>
              </a:solidFill>
              <a:latin typeface="Roboto"/>
              <a:ea typeface="Roboto"/>
              <a:cs typeface="Roboto"/>
              <a:sym typeface="Roboto"/>
            </a:endParaRPr>
          </a:p>
        </p:txBody>
      </p:sp>
      <p:sp>
        <p:nvSpPr>
          <p:cNvPr id="108" name="Google Shape;108;p26"/>
          <p:cNvSpPr txBox="1">
            <a:spLocks noGrp="1"/>
          </p:cNvSpPr>
          <p:nvPr>
            <p:ph type="body" idx="1"/>
          </p:nvPr>
        </p:nvSpPr>
        <p:spPr>
          <a:xfrm>
            <a:off x="4572000" y="1042359"/>
            <a:ext cx="4147411" cy="859990"/>
          </a:xfrm>
          <a:prstGeom prst="rect">
            <a:avLst/>
          </a:prstGeom>
        </p:spPr>
        <p:txBody>
          <a:bodyPr spcFirstLastPara="1" wrap="square" lIns="91425" tIns="91425" rIns="91425" bIns="91425" anchor="t" anchorCtr="0">
            <a:noAutofit/>
          </a:bodyPr>
          <a:lstStyle/>
          <a:p>
            <a:pPr marL="0" lvl="0" indent="0" algn="just" rtl="0">
              <a:spcBef>
                <a:spcPts val="1200"/>
              </a:spcBef>
              <a:spcAft>
                <a:spcPts val="1200"/>
              </a:spcAft>
              <a:buNone/>
            </a:pPr>
            <a:r>
              <a:rPr lang="en" sz="1400" dirty="0">
                <a:solidFill>
                  <a:schemeClr val="dk1"/>
                </a:solidFill>
                <a:latin typeface="Dosis"/>
                <a:ea typeface="Dosis"/>
                <a:cs typeface="Dosis"/>
                <a:sym typeface="Dosis"/>
              </a:rPr>
              <a:t>Data ini merupakan data historical advertisement yang berkaitan dengan customer.</a:t>
            </a:r>
            <a:endParaRPr sz="1400" dirty="0">
              <a:solidFill>
                <a:schemeClr val="dk1"/>
              </a:solidFill>
              <a:latin typeface="Dosis"/>
              <a:ea typeface="Dosis"/>
              <a:cs typeface="Dosis"/>
              <a:sym typeface="Dosis"/>
            </a:endParaRPr>
          </a:p>
        </p:txBody>
      </p:sp>
      <p:pic>
        <p:nvPicPr>
          <p:cNvPr id="3" name="Picture 2">
            <a:extLst>
              <a:ext uri="{FF2B5EF4-FFF2-40B4-BE49-F238E27FC236}">
                <a16:creationId xmlns:a16="http://schemas.microsoft.com/office/drawing/2014/main" id="{F61C2725-0B5C-44A9-0B1F-0EE9D639E5CA}"/>
              </a:ext>
            </a:extLst>
          </p:cNvPr>
          <p:cNvPicPr>
            <a:picLocks noChangeAspect="1"/>
          </p:cNvPicPr>
          <p:nvPr/>
        </p:nvPicPr>
        <p:blipFill>
          <a:blip r:embed="rId3"/>
          <a:stretch>
            <a:fillRect/>
          </a:stretch>
        </p:blipFill>
        <p:spPr>
          <a:xfrm>
            <a:off x="543039" y="954256"/>
            <a:ext cx="3429479" cy="3410426"/>
          </a:xfrm>
          <a:prstGeom prst="rect">
            <a:avLst/>
          </a:prstGeom>
        </p:spPr>
      </p:pic>
      <p:sp>
        <p:nvSpPr>
          <p:cNvPr id="5" name="TextBox 4">
            <a:extLst>
              <a:ext uri="{FF2B5EF4-FFF2-40B4-BE49-F238E27FC236}">
                <a16:creationId xmlns:a16="http://schemas.microsoft.com/office/drawing/2014/main" id="{B57C629B-55C3-F720-8757-6F0546BCCB0F}"/>
              </a:ext>
            </a:extLst>
          </p:cNvPr>
          <p:cNvSpPr txBox="1"/>
          <p:nvPr/>
        </p:nvSpPr>
        <p:spPr>
          <a:xfrm>
            <a:off x="4572000" y="974356"/>
            <a:ext cx="4572000" cy="307777"/>
          </a:xfrm>
          <a:prstGeom prst="rect">
            <a:avLst/>
          </a:prstGeom>
          <a:noFill/>
        </p:spPr>
        <p:txBody>
          <a:bodyPr wrap="square">
            <a:spAutoFit/>
          </a:bodyPr>
          <a:lstStyle/>
          <a:p>
            <a:pPr marL="0" lvl="0" indent="0" algn="just" rtl="0">
              <a:spcBef>
                <a:spcPts val="0"/>
              </a:spcBef>
              <a:spcAft>
                <a:spcPts val="0"/>
              </a:spcAft>
              <a:buNone/>
            </a:pPr>
            <a:r>
              <a:rPr lang="en-US" b="1" dirty="0" err="1">
                <a:solidFill>
                  <a:schemeClr val="dk1"/>
                </a:solidFill>
                <a:latin typeface="Dosis"/>
                <a:ea typeface="Dosis"/>
                <a:cs typeface="Dosis"/>
                <a:sym typeface="Dosis"/>
              </a:rPr>
              <a:t>Deskripsi</a:t>
            </a:r>
            <a:r>
              <a:rPr lang="en-US" b="1" dirty="0">
                <a:solidFill>
                  <a:schemeClr val="dk1"/>
                </a:solidFill>
                <a:latin typeface="Dosis"/>
                <a:ea typeface="Dosis"/>
                <a:cs typeface="Dosis"/>
                <a:sym typeface="Dosis"/>
              </a:rPr>
              <a:t>:</a:t>
            </a:r>
          </a:p>
        </p:txBody>
      </p:sp>
      <p:sp>
        <p:nvSpPr>
          <p:cNvPr id="6" name="TextBox 5">
            <a:extLst>
              <a:ext uri="{FF2B5EF4-FFF2-40B4-BE49-F238E27FC236}">
                <a16:creationId xmlns:a16="http://schemas.microsoft.com/office/drawing/2014/main" id="{B95B9D9E-8AE8-E034-2C8F-B95F21373C57}"/>
              </a:ext>
            </a:extLst>
          </p:cNvPr>
          <p:cNvSpPr txBox="1"/>
          <p:nvPr/>
        </p:nvSpPr>
        <p:spPr>
          <a:xfrm>
            <a:off x="4572000" y="1970352"/>
            <a:ext cx="4572000" cy="307777"/>
          </a:xfrm>
          <a:prstGeom prst="rect">
            <a:avLst/>
          </a:prstGeom>
          <a:noFill/>
        </p:spPr>
        <p:txBody>
          <a:bodyPr wrap="square">
            <a:spAutoFit/>
          </a:bodyPr>
          <a:lstStyle/>
          <a:p>
            <a:pPr marL="0" lvl="0" indent="0" algn="just" rtl="0">
              <a:spcBef>
                <a:spcPts val="0"/>
              </a:spcBef>
              <a:spcAft>
                <a:spcPts val="0"/>
              </a:spcAft>
              <a:buNone/>
            </a:pPr>
            <a:r>
              <a:rPr lang="en-US" b="1" dirty="0">
                <a:solidFill>
                  <a:schemeClr val="dk1"/>
                </a:solidFill>
                <a:latin typeface="Dosis"/>
                <a:ea typeface="Dosis"/>
                <a:cs typeface="Dosis"/>
                <a:sym typeface="Dosis"/>
              </a:rPr>
              <a:t>Baris dan Kolom</a:t>
            </a:r>
          </a:p>
        </p:txBody>
      </p:sp>
      <p:sp>
        <p:nvSpPr>
          <p:cNvPr id="7" name="Google Shape;108;p26">
            <a:extLst>
              <a:ext uri="{FF2B5EF4-FFF2-40B4-BE49-F238E27FC236}">
                <a16:creationId xmlns:a16="http://schemas.microsoft.com/office/drawing/2014/main" id="{DD66DA72-48B9-CD0F-8E4F-DB38831A2DBD}"/>
              </a:ext>
            </a:extLst>
          </p:cNvPr>
          <p:cNvSpPr txBox="1">
            <a:spLocks/>
          </p:cNvSpPr>
          <p:nvPr/>
        </p:nvSpPr>
        <p:spPr>
          <a:xfrm>
            <a:off x="4571999" y="1970352"/>
            <a:ext cx="4147411"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0" indent="0" algn="just">
              <a:spcBef>
                <a:spcPts val="1200"/>
              </a:spcBef>
              <a:spcAft>
                <a:spcPts val="1200"/>
              </a:spcAft>
              <a:buFont typeface="Arial"/>
              <a:buNone/>
            </a:pPr>
            <a:r>
              <a:rPr lang="en-ID" sz="1400" dirty="0" err="1">
                <a:solidFill>
                  <a:schemeClr val="dk1"/>
                </a:solidFill>
                <a:latin typeface="Dosis"/>
                <a:ea typeface="Dosis"/>
                <a:cs typeface="Dosis"/>
                <a:sym typeface="Dosis"/>
              </a:rPr>
              <a:t>Terdiri</a:t>
            </a:r>
            <a:r>
              <a:rPr lang="en-ID" sz="1400" dirty="0">
                <a:solidFill>
                  <a:schemeClr val="dk1"/>
                </a:solidFill>
                <a:latin typeface="Dosis"/>
                <a:ea typeface="Dosis"/>
                <a:cs typeface="Dosis"/>
                <a:sym typeface="Dosis"/>
              </a:rPr>
              <a:t> </a:t>
            </a:r>
            <a:r>
              <a:rPr lang="en-ID" sz="1400" dirty="0" err="1">
                <a:solidFill>
                  <a:schemeClr val="dk1"/>
                </a:solidFill>
                <a:latin typeface="Dosis"/>
                <a:ea typeface="Dosis"/>
                <a:cs typeface="Dosis"/>
                <a:sym typeface="Dosis"/>
              </a:rPr>
              <a:t>dari</a:t>
            </a:r>
            <a:r>
              <a:rPr lang="en-ID" sz="1400" dirty="0">
                <a:solidFill>
                  <a:schemeClr val="dk1"/>
                </a:solidFill>
                <a:latin typeface="Dosis"/>
                <a:ea typeface="Dosis"/>
                <a:cs typeface="Dosis"/>
                <a:sym typeface="Dosis"/>
              </a:rPr>
              <a:t> 1000 baris dan 11 </a:t>
            </a:r>
            <a:r>
              <a:rPr lang="en-ID" sz="1400" dirty="0" err="1">
                <a:solidFill>
                  <a:schemeClr val="dk1"/>
                </a:solidFill>
                <a:latin typeface="Dosis"/>
                <a:ea typeface="Dosis"/>
                <a:cs typeface="Dosis"/>
                <a:sym typeface="Dosis"/>
              </a:rPr>
              <a:t>kolom</a:t>
            </a:r>
            <a:endParaRPr lang="en-ID" sz="1400" dirty="0">
              <a:solidFill>
                <a:schemeClr val="dk1"/>
              </a:solidFill>
              <a:latin typeface="Dosis"/>
              <a:ea typeface="Dosis"/>
              <a:cs typeface="Dosis"/>
              <a:sym typeface="Dosis"/>
            </a:endParaRPr>
          </a:p>
        </p:txBody>
      </p:sp>
      <p:sp>
        <p:nvSpPr>
          <p:cNvPr id="8" name="TextBox 7">
            <a:extLst>
              <a:ext uri="{FF2B5EF4-FFF2-40B4-BE49-F238E27FC236}">
                <a16:creationId xmlns:a16="http://schemas.microsoft.com/office/drawing/2014/main" id="{BC1F2A5A-EC13-17C9-A123-DB5B9C4CAEF5}"/>
              </a:ext>
            </a:extLst>
          </p:cNvPr>
          <p:cNvSpPr txBox="1"/>
          <p:nvPr/>
        </p:nvSpPr>
        <p:spPr>
          <a:xfrm>
            <a:off x="4572000" y="2611029"/>
            <a:ext cx="4572000" cy="307777"/>
          </a:xfrm>
          <a:prstGeom prst="rect">
            <a:avLst/>
          </a:prstGeom>
          <a:noFill/>
        </p:spPr>
        <p:txBody>
          <a:bodyPr wrap="square">
            <a:spAutoFit/>
          </a:bodyPr>
          <a:lstStyle/>
          <a:p>
            <a:pPr marL="0" lvl="0" indent="0" algn="just" rtl="0">
              <a:spcBef>
                <a:spcPts val="0"/>
              </a:spcBef>
              <a:spcAft>
                <a:spcPts val="0"/>
              </a:spcAft>
              <a:buNone/>
            </a:pPr>
            <a:r>
              <a:rPr lang="en-US" b="1" dirty="0">
                <a:solidFill>
                  <a:schemeClr val="dk1"/>
                </a:solidFill>
                <a:latin typeface="Dosis"/>
                <a:ea typeface="Dosis"/>
                <a:cs typeface="Dosis"/>
                <a:sym typeface="Dosis"/>
              </a:rPr>
              <a:t>Missing Value</a:t>
            </a:r>
          </a:p>
        </p:txBody>
      </p:sp>
      <p:sp>
        <p:nvSpPr>
          <p:cNvPr id="9" name="Google Shape;108;p26">
            <a:extLst>
              <a:ext uri="{FF2B5EF4-FFF2-40B4-BE49-F238E27FC236}">
                <a16:creationId xmlns:a16="http://schemas.microsoft.com/office/drawing/2014/main" id="{55A053AA-AEBF-5F88-5B9F-395802C9D2D2}"/>
              </a:ext>
            </a:extLst>
          </p:cNvPr>
          <p:cNvSpPr txBox="1">
            <a:spLocks/>
          </p:cNvSpPr>
          <p:nvPr/>
        </p:nvSpPr>
        <p:spPr>
          <a:xfrm>
            <a:off x="4571999" y="2659469"/>
            <a:ext cx="4147411" cy="94094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0" indent="0" algn="just">
              <a:spcBef>
                <a:spcPts val="1200"/>
              </a:spcBef>
              <a:spcAft>
                <a:spcPts val="1200"/>
              </a:spcAft>
              <a:buFont typeface="Arial"/>
              <a:buNone/>
            </a:pPr>
            <a:r>
              <a:rPr lang="en-ID" sz="1400" dirty="0" err="1">
                <a:solidFill>
                  <a:schemeClr val="dk1"/>
                </a:solidFill>
                <a:latin typeface="Dosis"/>
                <a:ea typeface="Dosis"/>
                <a:cs typeface="Dosis"/>
                <a:sym typeface="Dosis"/>
              </a:rPr>
              <a:t>Terdapat</a:t>
            </a:r>
            <a:r>
              <a:rPr lang="en-ID" sz="1400" dirty="0">
                <a:solidFill>
                  <a:schemeClr val="dk1"/>
                </a:solidFill>
                <a:latin typeface="Dosis"/>
                <a:ea typeface="Dosis"/>
                <a:cs typeface="Dosis"/>
                <a:sym typeface="Dosis"/>
              </a:rPr>
              <a:t> missing value pada </a:t>
            </a:r>
            <a:r>
              <a:rPr lang="en-ID" sz="1400" dirty="0" err="1">
                <a:solidFill>
                  <a:schemeClr val="dk1"/>
                </a:solidFill>
                <a:latin typeface="Dosis"/>
                <a:ea typeface="Dosis"/>
                <a:cs typeface="Dosis"/>
                <a:sym typeface="Dosis"/>
              </a:rPr>
              <a:t>kolom</a:t>
            </a:r>
            <a:r>
              <a:rPr lang="en-ID" sz="1400" dirty="0">
                <a:solidFill>
                  <a:schemeClr val="dk1"/>
                </a:solidFill>
                <a:latin typeface="Dosis"/>
                <a:ea typeface="Dosis"/>
                <a:cs typeface="Dosis"/>
                <a:sym typeface="Dosis"/>
              </a:rPr>
              <a:t> </a:t>
            </a:r>
            <a:r>
              <a:rPr lang="en-US" sz="1400" dirty="0" err="1">
                <a:solidFill>
                  <a:schemeClr val="dk1"/>
                </a:solidFill>
                <a:latin typeface="Dosis"/>
                <a:ea typeface="Dosis"/>
                <a:cs typeface="Dosis"/>
                <a:sym typeface="Dosis"/>
              </a:rPr>
              <a:t>kolom</a:t>
            </a:r>
            <a:r>
              <a:rPr lang="en-US" sz="1400" dirty="0">
                <a:solidFill>
                  <a:schemeClr val="dk1"/>
                </a:solidFill>
                <a:latin typeface="Dosis"/>
                <a:ea typeface="Dosis"/>
                <a:cs typeface="Dosis"/>
                <a:sym typeface="Dosis"/>
              </a:rPr>
              <a:t> `Daily Time Spent on Site`, `Area Income`, `Daily Internet Usage`, dan </a:t>
            </a:r>
            <a:r>
              <a:rPr lang="en-US" sz="1400" dirty="0" err="1">
                <a:solidFill>
                  <a:schemeClr val="dk1"/>
                </a:solidFill>
                <a:latin typeface="Dosis"/>
                <a:ea typeface="Dosis"/>
                <a:cs typeface="Dosis"/>
                <a:sym typeface="Dosis"/>
              </a:rPr>
              <a:t>kolom</a:t>
            </a:r>
            <a:r>
              <a:rPr lang="en-US" sz="1400" dirty="0">
                <a:solidFill>
                  <a:schemeClr val="dk1"/>
                </a:solidFill>
                <a:latin typeface="Dosis"/>
                <a:ea typeface="Dosis"/>
                <a:cs typeface="Dosis"/>
                <a:sym typeface="Dosis"/>
              </a:rPr>
              <a:t> `Male`</a:t>
            </a:r>
            <a:endParaRPr lang="en-ID" sz="1400" dirty="0">
              <a:solidFill>
                <a:schemeClr val="dk1"/>
              </a:solidFill>
              <a:latin typeface="Dosis"/>
              <a:ea typeface="Dosis"/>
              <a:cs typeface="Dosis"/>
              <a:sym typeface="Dosis"/>
            </a:endParaRPr>
          </a:p>
        </p:txBody>
      </p:sp>
      <p:sp>
        <p:nvSpPr>
          <p:cNvPr id="10" name="TextBox 9">
            <a:extLst>
              <a:ext uri="{FF2B5EF4-FFF2-40B4-BE49-F238E27FC236}">
                <a16:creationId xmlns:a16="http://schemas.microsoft.com/office/drawing/2014/main" id="{64430F05-4E54-C192-0632-219959A75B36}"/>
              </a:ext>
            </a:extLst>
          </p:cNvPr>
          <p:cNvSpPr txBox="1"/>
          <p:nvPr/>
        </p:nvSpPr>
        <p:spPr>
          <a:xfrm>
            <a:off x="4572000" y="3716828"/>
            <a:ext cx="4572000" cy="307777"/>
          </a:xfrm>
          <a:prstGeom prst="rect">
            <a:avLst/>
          </a:prstGeom>
          <a:noFill/>
        </p:spPr>
        <p:txBody>
          <a:bodyPr wrap="square">
            <a:spAutoFit/>
          </a:bodyPr>
          <a:lstStyle/>
          <a:p>
            <a:pPr marL="0" lvl="0" indent="0" algn="just" rtl="0">
              <a:spcBef>
                <a:spcPts val="0"/>
              </a:spcBef>
              <a:spcAft>
                <a:spcPts val="0"/>
              </a:spcAft>
              <a:buNone/>
            </a:pPr>
            <a:r>
              <a:rPr lang="en-US" b="1" dirty="0">
                <a:solidFill>
                  <a:schemeClr val="dk1"/>
                </a:solidFill>
                <a:latin typeface="Dosis"/>
                <a:ea typeface="Dosis"/>
                <a:cs typeface="Dosis"/>
                <a:sym typeface="Dosis"/>
              </a:rPr>
              <a:t>Data duplicate</a:t>
            </a:r>
          </a:p>
        </p:txBody>
      </p:sp>
      <p:sp>
        <p:nvSpPr>
          <p:cNvPr id="11" name="Google Shape;108;p26">
            <a:extLst>
              <a:ext uri="{FF2B5EF4-FFF2-40B4-BE49-F238E27FC236}">
                <a16:creationId xmlns:a16="http://schemas.microsoft.com/office/drawing/2014/main" id="{133016D5-15F2-A1B3-DFC3-06A1F8CF8503}"/>
              </a:ext>
            </a:extLst>
          </p:cNvPr>
          <p:cNvSpPr txBox="1">
            <a:spLocks/>
          </p:cNvSpPr>
          <p:nvPr/>
        </p:nvSpPr>
        <p:spPr>
          <a:xfrm>
            <a:off x="4571999" y="3805760"/>
            <a:ext cx="4147411" cy="59267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0" indent="0" algn="just">
              <a:spcBef>
                <a:spcPts val="1200"/>
              </a:spcBef>
              <a:spcAft>
                <a:spcPts val="1200"/>
              </a:spcAft>
              <a:buFont typeface="Arial"/>
              <a:buNone/>
            </a:pPr>
            <a:r>
              <a:rPr lang="en-US" sz="1400" dirty="0" err="1">
                <a:solidFill>
                  <a:schemeClr val="dk1"/>
                </a:solidFill>
                <a:latin typeface="Dosis"/>
                <a:ea typeface="Dosis"/>
                <a:cs typeface="Dosis"/>
                <a:sym typeface="Dosis"/>
              </a:rPr>
              <a:t>Tidak</a:t>
            </a:r>
            <a:r>
              <a:rPr lang="en-US" sz="1400" dirty="0">
                <a:solidFill>
                  <a:schemeClr val="dk1"/>
                </a:solidFill>
                <a:latin typeface="Dosis"/>
                <a:ea typeface="Dosis"/>
                <a:cs typeface="Dosis"/>
                <a:sym typeface="Dosis"/>
              </a:rPr>
              <a:t> </a:t>
            </a:r>
            <a:r>
              <a:rPr lang="en-US" sz="1400" dirty="0" err="1">
                <a:solidFill>
                  <a:schemeClr val="dk1"/>
                </a:solidFill>
                <a:latin typeface="Dosis"/>
                <a:ea typeface="Dosis"/>
                <a:cs typeface="Dosis"/>
                <a:sym typeface="Dosis"/>
              </a:rPr>
              <a:t>terdapat</a:t>
            </a:r>
            <a:r>
              <a:rPr lang="en-US" sz="1400" dirty="0">
                <a:solidFill>
                  <a:schemeClr val="dk1"/>
                </a:solidFill>
                <a:latin typeface="Dosis"/>
                <a:ea typeface="Dosis"/>
                <a:cs typeface="Dosis"/>
                <a:sym typeface="Dosis"/>
              </a:rPr>
              <a:t> data duplicate.</a:t>
            </a:r>
            <a:endParaRPr lang="en-ID" sz="1400" dirty="0">
              <a:solidFill>
                <a:schemeClr val="dk1"/>
              </a:solidFill>
              <a:latin typeface="Dosis"/>
              <a:ea typeface="Dosis"/>
              <a:cs typeface="Dosis"/>
              <a:sym typeface="Dosis"/>
            </a:endParaRPr>
          </a:p>
        </p:txBody>
      </p:sp>
      <p:sp>
        <p:nvSpPr>
          <p:cNvPr id="12" name="Google Shape;115;p27">
            <a:extLst>
              <a:ext uri="{FF2B5EF4-FFF2-40B4-BE49-F238E27FC236}">
                <a16:creationId xmlns:a16="http://schemas.microsoft.com/office/drawing/2014/main" id="{7EF6CB06-0347-162D-56AA-4AB941A4361F}"/>
              </a:ext>
            </a:extLst>
          </p:cNvPr>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dirty="0">
                <a:solidFill>
                  <a:srgbClr val="000000"/>
                </a:solidFill>
              </a:rPr>
              <a:t>Untuk selengkapnya, dapat melihat jupyter notebook </a:t>
            </a:r>
            <a:r>
              <a:rPr lang="en" sz="1100" dirty="0">
                <a:hlinkClick r:id="rId4"/>
              </a:rPr>
              <a:t>disini</a:t>
            </a:r>
            <a:endParaRPr sz="1100" dirty="0">
              <a:solidFill>
                <a:srgbClr val="000000"/>
              </a:solidFill>
            </a:endParaRPr>
          </a:p>
        </p:txBody>
      </p:sp>
    </p:spTree>
    <p:extLst>
      <p:ext uri="{BB962C8B-B14F-4D97-AF65-F5344CB8AC3E}">
        <p14:creationId xmlns:p14="http://schemas.microsoft.com/office/powerpoint/2010/main" val="30955031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26"/>
          <p:cNvSpPr txBox="1">
            <a:spLocks noGrp="1"/>
          </p:cNvSpPr>
          <p:nvPr>
            <p:ph type="title"/>
          </p:nvPr>
        </p:nvSpPr>
        <p:spPr>
          <a:xfrm>
            <a:off x="0" y="-12175"/>
            <a:ext cx="79263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SzPts val="990"/>
              <a:buNone/>
            </a:pPr>
            <a:r>
              <a:rPr lang="en" sz="2220" b="1" dirty="0">
                <a:solidFill>
                  <a:schemeClr val="lt1"/>
                </a:solidFill>
                <a:latin typeface="Roboto"/>
                <a:ea typeface="Roboto"/>
                <a:cs typeface="Roboto"/>
                <a:sym typeface="Roboto"/>
              </a:rPr>
              <a:t>Exploratory Data Analysis</a:t>
            </a:r>
            <a:endParaRPr sz="2220" b="1" dirty="0">
              <a:solidFill>
                <a:schemeClr val="lt1"/>
              </a:solidFill>
              <a:latin typeface="Roboto"/>
              <a:ea typeface="Roboto"/>
              <a:cs typeface="Roboto"/>
              <a:sym typeface="Roboto"/>
            </a:endParaRPr>
          </a:p>
        </p:txBody>
      </p:sp>
      <p:pic>
        <p:nvPicPr>
          <p:cNvPr id="14" name="Picture 13">
            <a:extLst>
              <a:ext uri="{FF2B5EF4-FFF2-40B4-BE49-F238E27FC236}">
                <a16:creationId xmlns:a16="http://schemas.microsoft.com/office/drawing/2014/main" id="{39839543-07E5-6803-3692-4287599AD45F}"/>
              </a:ext>
            </a:extLst>
          </p:cNvPr>
          <p:cNvPicPr>
            <a:picLocks noChangeAspect="1"/>
          </p:cNvPicPr>
          <p:nvPr/>
        </p:nvPicPr>
        <p:blipFill>
          <a:blip r:embed="rId3"/>
          <a:stretch>
            <a:fillRect/>
          </a:stretch>
        </p:blipFill>
        <p:spPr>
          <a:xfrm>
            <a:off x="243935" y="2297797"/>
            <a:ext cx="3616865" cy="1595243"/>
          </a:xfrm>
          <a:prstGeom prst="rect">
            <a:avLst/>
          </a:prstGeom>
        </p:spPr>
      </p:pic>
      <p:sp>
        <p:nvSpPr>
          <p:cNvPr id="15" name="Google Shape;108;p26">
            <a:extLst>
              <a:ext uri="{FF2B5EF4-FFF2-40B4-BE49-F238E27FC236}">
                <a16:creationId xmlns:a16="http://schemas.microsoft.com/office/drawing/2014/main" id="{BEACF050-B69B-94CD-E10D-1AA02F374AF1}"/>
              </a:ext>
            </a:extLst>
          </p:cNvPr>
          <p:cNvSpPr txBox="1">
            <a:spLocks/>
          </p:cNvSpPr>
          <p:nvPr/>
        </p:nvSpPr>
        <p:spPr>
          <a:xfrm>
            <a:off x="3860800" y="1385995"/>
            <a:ext cx="4980847" cy="34188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algn="just">
              <a:buFont typeface="Arial" panose="020B0604020202020204" pitchFamily="34" charset="0"/>
              <a:buChar char="•"/>
            </a:pPr>
            <a:r>
              <a:rPr lang="en-ID" sz="1200" b="0" dirty="0" err="1">
                <a:solidFill>
                  <a:schemeClr val="tx1"/>
                </a:solidFill>
                <a:effectLst/>
                <a:latin typeface="Dosis" pitchFamily="2" charset="0"/>
              </a:rPr>
              <a:t>Terdapat</a:t>
            </a:r>
            <a:r>
              <a:rPr lang="en-ID" sz="1200" b="0" dirty="0">
                <a:solidFill>
                  <a:schemeClr val="tx1"/>
                </a:solidFill>
                <a:effectLst/>
                <a:latin typeface="Dosis" pitchFamily="2" charset="0"/>
              </a:rPr>
              <a:t> </a:t>
            </a:r>
            <a:r>
              <a:rPr lang="en-ID" sz="1200" b="0" dirty="0" err="1">
                <a:solidFill>
                  <a:schemeClr val="tx1"/>
                </a:solidFill>
                <a:effectLst/>
                <a:latin typeface="Dosis" pitchFamily="2" charset="0"/>
              </a:rPr>
              <a:t>perbedaan</a:t>
            </a:r>
            <a:r>
              <a:rPr lang="en-ID" sz="1200" b="0" dirty="0">
                <a:solidFill>
                  <a:schemeClr val="tx1"/>
                </a:solidFill>
                <a:effectLst/>
                <a:latin typeface="Dosis" pitchFamily="2" charset="0"/>
              </a:rPr>
              <a:t> </a:t>
            </a:r>
            <a:r>
              <a:rPr lang="en-ID" sz="1200" b="0" dirty="0" err="1">
                <a:solidFill>
                  <a:schemeClr val="tx1"/>
                </a:solidFill>
                <a:effectLst/>
                <a:latin typeface="Dosis" pitchFamily="2" charset="0"/>
              </a:rPr>
              <a:t>nilai</a:t>
            </a:r>
            <a:r>
              <a:rPr lang="en-ID" sz="1200" b="0" dirty="0">
                <a:solidFill>
                  <a:schemeClr val="tx1"/>
                </a:solidFill>
                <a:effectLst/>
                <a:latin typeface="Dosis" pitchFamily="2" charset="0"/>
              </a:rPr>
              <a:t> mean dan median yang </a:t>
            </a:r>
            <a:r>
              <a:rPr lang="en-ID" sz="1200" b="0" dirty="0" err="1">
                <a:solidFill>
                  <a:schemeClr val="tx1"/>
                </a:solidFill>
                <a:effectLst/>
                <a:latin typeface="Dosis" pitchFamily="2" charset="0"/>
              </a:rPr>
              <a:t>berbeda</a:t>
            </a:r>
            <a:r>
              <a:rPr lang="en-ID" sz="1200" b="0" dirty="0">
                <a:solidFill>
                  <a:schemeClr val="tx1"/>
                </a:solidFill>
                <a:effectLst/>
                <a:latin typeface="Dosis" pitchFamily="2" charset="0"/>
              </a:rPr>
              <a:t> </a:t>
            </a:r>
            <a:r>
              <a:rPr lang="en-ID" sz="1200" b="0" dirty="0" err="1">
                <a:solidFill>
                  <a:schemeClr val="tx1"/>
                </a:solidFill>
                <a:effectLst/>
                <a:latin typeface="Dosis" pitchFamily="2" charset="0"/>
              </a:rPr>
              <a:t>dari</a:t>
            </a:r>
            <a:r>
              <a:rPr lang="en-ID" sz="1200" b="0" dirty="0">
                <a:solidFill>
                  <a:schemeClr val="tx1"/>
                </a:solidFill>
                <a:effectLst/>
                <a:latin typeface="Dosis" pitchFamily="2" charset="0"/>
              </a:rPr>
              <a:t> </a:t>
            </a:r>
            <a:r>
              <a:rPr lang="en-ID" sz="1200" b="0" dirty="0" err="1">
                <a:solidFill>
                  <a:schemeClr val="tx1"/>
                </a:solidFill>
                <a:effectLst/>
                <a:latin typeface="Dosis" pitchFamily="2" charset="0"/>
              </a:rPr>
              <a:t>setiap</a:t>
            </a:r>
            <a:r>
              <a:rPr lang="en-ID" sz="1200" b="0" dirty="0">
                <a:solidFill>
                  <a:schemeClr val="tx1"/>
                </a:solidFill>
                <a:effectLst/>
                <a:latin typeface="Dosis" pitchFamily="2" charset="0"/>
              </a:rPr>
              <a:t> </a:t>
            </a:r>
            <a:r>
              <a:rPr lang="en-ID" sz="1200" b="0" dirty="0" err="1">
                <a:solidFill>
                  <a:schemeClr val="tx1"/>
                </a:solidFill>
                <a:effectLst/>
                <a:latin typeface="Dosis" pitchFamily="2" charset="0"/>
              </a:rPr>
              <a:t>kolom</a:t>
            </a:r>
            <a:r>
              <a:rPr lang="en-ID" sz="1200" b="0" dirty="0">
                <a:solidFill>
                  <a:schemeClr val="tx1"/>
                </a:solidFill>
                <a:effectLst/>
                <a:latin typeface="Dosis" pitchFamily="2" charset="0"/>
              </a:rPr>
              <a:t> </a:t>
            </a:r>
            <a:r>
              <a:rPr lang="en-ID" sz="1200" b="0" dirty="0" err="1">
                <a:solidFill>
                  <a:schemeClr val="tx1"/>
                </a:solidFill>
                <a:effectLst/>
                <a:latin typeface="Dosis" pitchFamily="2" charset="0"/>
              </a:rPr>
              <a:t>numerikal</a:t>
            </a:r>
            <a:r>
              <a:rPr lang="en-ID" sz="1200" b="0" dirty="0">
                <a:solidFill>
                  <a:schemeClr val="tx1"/>
                </a:solidFill>
                <a:effectLst/>
                <a:latin typeface="Dosis" pitchFamily="2" charset="0"/>
              </a:rPr>
              <a:t> yang </a:t>
            </a:r>
            <a:r>
              <a:rPr lang="en-ID" sz="1200" b="0" dirty="0" err="1">
                <a:solidFill>
                  <a:schemeClr val="tx1"/>
                </a:solidFill>
                <a:effectLst/>
                <a:latin typeface="Dosis" pitchFamily="2" charset="0"/>
              </a:rPr>
              <a:t>menandakan</a:t>
            </a:r>
            <a:r>
              <a:rPr lang="en-ID" sz="1200" b="0" dirty="0">
                <a:solidFill>
                  <a:schemeClr val="tx1"/>
                </a:solidFill>
                <a:effectLst/>
                <a:latin typeface="Dosis" pitchFamily="2" charset="0"/>
              </a:rPr>
              <a:t> </a:t>
            </a:r>
            <a:r>
              <a:rPr lang="en-ID" sz="1200" b="0" dirty="0" err="1">
                <a:solidFill>
                  <a:schemeClr val="tx1"/>
                </a:solidFill>
                <a:effectLst/>
                <a:latin typeface="Dosis" pitchFamily="2" charset="0"/>
              </a:rPr>
              <a:t>bahwa</a:t>
            </a:r>
            <a:r>
              <a:rPr lang="en-ID" sz="1200" b="0" dirty="0">
                <a:solidFill>
                  <a:schemeClr val="tx1"/>
                </a:solidFill>
                <a:effectLst/>
                <a:latin typeface="Dosis" pitchFamily="2" charset="0"/>
              </a:rPr>
              <a:t> </a:t>
            </a:r>
            <a:r>
              <a:rPr lang="en-ID" sz="1200" b="0" dirty="0" err="1">
                <a:solidFill>
                  <a:schemeClr val="tx1"/>
                </a:solidFill>
                <a:effectLst/>
                <a:latin typeface="Dosis" pitchFamily="2" charset="0"/>
              </a:rPr>
              <a:t>distribusi</a:t>
            </a:r>
            <a:r>
              <a:rPr lang="en-ID" sz="1200" b="0" dirty="0">
                <a:solidFill>
                  <a:schemeClr val="tx1"/>
                </a:solidFill>
                <a:effectLst/>
                <a:latin typeface="Dosis" pitchFamily="2" charset="0"/>
              </a:rPr>
              <a:t> data </a:t>
            </a:r>
            <a:r>
              <a:rPr lang="en-ID" sz="1200" b="0" dirty="0" err="1">
                <a:solidFill>
                  <a:schemeClr val="tx1"/>
                </a:solidFill>
                <a:effectLst/>
                <a:latin typeface="Dosis" pitchFamily="2" charset="0"/>
              </a:rPr>
              <a:t>tidak</a:t>
            </a:r>
            <a:r>
              <a:rPr lang="en-ID" sz="1200" b="0" dirty="0">
                <a:solidFill>
                  <a:schemeClr val="tx1"/>
                </a:solidFill>
                <a:effectLst/>
                <a:latin typeface="Dosis" pitchFamily="2" charset="0"/>
              </a:rPr>
              <a:t> normal, </a:t>
            </a:r>
            <a:r>
              <a:rPr lang="en-ID" sz="1200" b="0" dirty="0" err="1">
                <a:solidFill>
                  <a:schemeClr val="tx1"/>
                </a:solidFill>
                <a:effectLst/>
                <a:latin typeface="Dosis" pitchFamily="2" charset="0"/>
              </a:rPr>
              <a:t>namun</a:t>
            </a:r>
            <a:r>
              <a:rPr lang="en-ID" sz="1200" b="0" dirty="0">
                <a:solidFill>
                  <a:schemeClr val="tx1"/>
                </a:solidFill>
                <a:effectLst/>
                <a:latin typeface="Dosis" pitchFamily="2" charset="0"/>
              </a:rPr>
              <a:t> </a:t>
            </a:r>
            <a:r>
              <a:rPr lang="en-ID" sz="1200" b="0" dirty="0" err="1">
                <a:solidFill>
                  <a:schemeClr val="tx1"/>
                </a:solidFill>
                <a:effectLst/>
                <a:latin typeface="Dosis" pitchFamily="2" charset="0"/>
              </a:rPr>
              <a:t>hal</a:t>
            </a:r>
            <a:r>
              <a:rPr lang="en-ID" sz="1200" b="0" dirty="0">
                <a:solidFill>
                  <a:schemeClr val="tx1"/>
                </a:solidFill>
                <a:effectLst/>
                <a:latin typeface="Dosis" pitchFamily="2" charset="0"/>
              </a:rPr>
              <a:t> </a:t>
            </a:r>
            <a:r>
              <a:rPr lang="en-ID" sz="1200" b="0" dirty="0" err="1">
                <a:solidFill>
                  <a:schemeClr val="tx1"/>
                </a:solidFill>
                <a:effectLst/>
                <a:latin typeface="Dosis" pitchFamily="2" charset="0"/>
              </a:rPr>
              <a:t>ini</a:t>
            </a:r>
            <a:r>
              <a:rPr lang="en-ID" sz="1200" b="0" dirty="0">
                <a:solidFill>
                  <a:schemeClr val="tx1"/>
                </a:solidFill>
                <a:effectLst/>
                <a:latin typeface="Dosis" pitchFamily="2" charset="0"/>
              </a:rPr>
              <a:t> </a:t>
            </a:r>
            <a:r>
              <a:rPr lang="en-ID" sz="1200" b="0" dirty="0" err="1">
                <a:solidFill>
                  <a:schemeClr val="tx1"/>
                </a:solidFill>
                <a:effectLst/>
                <a:latin typeface="Dosis" pitchFamily="2" charset="0"/>
              </a:rPr>
              <a:t>akan</a:t>
            </a:r>
            <a:r>
              <a:rPr lang="en-ID" sz="1200" b="0" dirty="0">
                <a:solidFill>
                  <a:schemeClr val="tx1"/>
                </a:solidFill>
                <a:effectLst/>
                <a:latin typeface="Dosis" pitchFamily="2" charset="0"/>
              </a:rPr>
              <a:t> </a:t>
            </a:r>
            <a:r>
              <a:rPr lang="en-ID" sz="1200" b="0" dirty="0" err="1">
                <a:solidFill>
                  <a:schemeClr val="tx1"/>
                </a:solidFill>
                <a:effectLst/>
                <a:latin typeface="Dosis" pitchFamily="2" charset="0"/>
              </a:rPr>
              <a:t>dipastikan</a:t>
            </a:r>
            <a:r>
              <a:rPr lang="en-ID" sz="1200" b="0" dirty="0">
                <a:solidFill>
                  <a:schemeClr val="tx1"/>
                </a:solidFill>
                <a:effectLst/>
                <a:latin typeface="Dosis" pitchFamily="2" charset="0"/>
              </a:rPr>
              <a:t> </a:t>
            </a:r>
            <a:r>
              <a:rPr lang="en-ID" sz="1200" b="0" dirty="0" err="1">
                <a:solidFill>
                  <a:schemeClr val="tx1"/>
                </a:solidFill>
                <a:effectLst/>
                <a:latin typeface="Dosis" pitchFamily="2" charset="0"/>
              </a:rPr>
              <a:t>lagi</a:t>
            </a:r>
            <a:r>
              <a:rPr lang="en-ID" sz="1200" b="0" dirty="0">
                <a:solidFill>
                  <a:schemeClr val="tx1"/>
                </a:solidFill>
                <a:effectLst/>
                <a:latin typeface="Dosis" pitchFamily="2" charset="0"/>
              </a:rPr>
              <a:t> </a:t>
            </a:r>
            <a:r>
              <a:rPr lang="en-ID" sz="1200" b="0" dirty="0" err="1">
                <a:solidFill>
                  <a:schemeClr val="tx1"/>
                </a:solidFill>
                <a:effectLst/>
                <a:latin typeface="Dosis" pitchFamily="2" charset="0"/>
              </a:rPr>
              <a:t>dengan</a:t>
            </a:r>
            <a:r>
              <a:rPr lang="en-ID" sz="1200" b="0" dirty="0">
                <a:solidFill>
                  <a:schemeClr val="tx1"/>
                </a:solidFill>
                <a:effectLst/>
                <a:latin typeface="Dosis" pitchFamily="2" charset="0"/>
              </a:rPr>
              <a:t> plot </a:t>
            </a:r>
            <a:r>
              <a:rPr lang="en-ID" sz="1200" b="0" dirty="0" err="1">
                <a:solidFill>
                  <a:schemeClr val="tx1"/>
                </a:solidFill>
                <a:effectLst/>
                <a:latin typeface="Dosis" pitchFamily="2" charset="0"/>
              </a:rPr>
              <a:t>distribusi</a:t>
            </a:r>
            <a:r>
              <a:rPr lang="en-ID" sz="1200" b="0" dirty="0">
                <a:solidFill>
                  <a:schemeClr val="tx1"/>
                </a:solidFill>
                <a:effectLst/>
                <a:latin typeface="Dosis" pitchFamily="2" charset="0"/>
              </a:rPr>
              <a:t> dan juga </a:t>
            </a:r>
            <a:r>
              <a:rPr lang="en-ID" sz="1200" b="0" dirty="0" err="1">
                <a:solidFill>
                  <a:schemeClr val="tx1"/>
                </a:solidFill>
                <a:effectLst/>
                <a:latin typeface="Dosis" pitchFamily="2" charset="0"/>
              </a:rPr>
              <a:t>nilai</a:t>
            </a:r>
            <a:r>
              <a:rPr lang="en-ID" sz="1200" b="0" dirty="0">
                <a:solidFill>
                  <a:schemeClr val="tx1"/>
                </a:solidFill>
                <a:effectLst/>
                <a:latin typeface="Dosis" pitchFamily="2" charset="0"/>
              </a:rPr>
              <a:t> skewness.</a:t>
            </a:r>
          </a:p>
          <a:p>
            <a:pPr algn="just">
              <a:buFont typeface="Arial" panose="020B0604020202020204" pitchFamily="34" charset="0"/>
              <a:buChar char="•"/>
            </a:pPr>
            <a:r>
              <a:rPr lang="en-ID" sz="1200" b="0" dirty="0" err="1">
                <a:solidFill>
                  <a:schemeClr val="tx1"/>
                </a:solidFill>
                <a:effectLst/>
                <a:latin typeface="Dosis" pitchFamily="2" charset="0"/>
              </a:rPr>
              <a:t>Terdapat</a:t>
            </a:r>
            <a:r>
              <a:rPr lang="en-ID" sz="1200" b="0" dirty="0">
                <a:solidFill>
                  <a:schemeClr val="tx1"/>
                </a:solidFill>
                <a:effectLst/>
                <a:latin typeface="Dosis" pitchFamily="2" charset="0"/>
              </a:rPr>
              <a:t> </a:t>
            </a:r>
            <a:r>
              <a:rPr lang="en-ID" sz="1200" b="0" dirty="0" err="1">
                <a:solidFill>
                  <a:schemeClr val="tx1"/>
                </a:solidFill>
                <a:effectLst/>
                <a:latin typeface="Dosis" pitchFamily="2" charset="0"/>
              </a:rPr>
              <a:t>perbedaan</a:t>
            </a:r>
            <a:r>
              <a:rPr lang="en-ID" sz="1200" b="0" dirty="0">
                <a:solidFill>
                  <a:schemeClr val="tx1"/>
                </a:solidFill>
                <a:effectLst/>
                <a:latin typeface="Dosis" pitchFamily="2" charset="0"/>
              </a:rPr>
              <a:t> yang </a:t>
            </a:r>
            <a:r>
              <a:rPr lang="en-ID" sz="1200" b="0" dirty="0" err="1">
                <a:solidFill>
                  <a:schemeClr val="tx1"/>
                </a:solidFill>
                <a:effectLst/>
                <a:latin typeface="Dosis" pitchFamily="2" charset="0"/>
              </a:rPr>
              <a:t>signifikan</a:t>
            </a:r>
            <a:r>
              <a:rPr lang="en-ID" sz="1200" b="0" dirty="0">
                <a:solidFill>
                  <a:schemeClr val="tx1"/>
                </a:solidFill>
                <a:effectLst/>
                <a:latin typeface="Dosis" pitchFamily="2" charset="0"/>
              </a:rPr>
              <a:t> </a:t>
            </a:r>
            <a:r>
              <a:rPr lang="en-ID" sz="1200" b="0" dirty="0" err="1">
                <a:solidFill>
                  <a:schemeClr val="tx1"/>
                </a:solidFill>
                <a:effectLst/>
                <a:latin typeface="Dosis" pitchFamily="2" charset="0"/>
              </a:rPr>
              <a:t>antaran</a:t>
            </a:r>
            <a:r>
              <a:rPr lang="en-ID" sz="1200" b="0" dirty="0">
                <a:solidFill>
                  <a:schemeClr val="tx1"/>
                </a:solidFill>
                <a:effectLst/>
                <a:latin typeface="Dosis" pitchFamily="2" charset="0"/>
              </a:rPr>
              <a:t> </a:t>
            </a:r>
            <a:r>
              <a:rPr lang="en-ID" sz="1200" b="0" dirty="0" err="1">
                <a:solidFill>
                  <a:schemeClr val="tx1"/>
                </a:solidFill>
                <a:effectLst/>
                <a:latin typeface="Dosis" pitchFamily="2" charset="0"/>
              </a:rPr>
              <a:t>nilai</a:t>
            </a:r>
            <a:r>
              <a:rPr lang="en-ID" sz="1200" b="0" dirty="0">
                <a:solidFill>
                  <a:schemeClr val="tx1"/>
                </a:solidFill>
                <a:effectLst/>
                <a:latin typeface="Dosis" pitchFamily="2" charset="0"/>
              </a:rPr>
              <a:t> </a:t>
            </a:r>
            <a:r>
              <a:rPr lang="en-ID" sz="1200" b="0" dirty="0" err="1">
                <a:solidFill>
                  <a:schemeClr val="tx1"/>
                </a:solidFill>
                <a:effectLst/>
                <a:latin typeface="Dosis" pitchFamily="2" charset="0"/>
              </a:rPr>
              <a:t>minumum</a:t>
            </a:r>
            <a:r>
              <a:rPr lang="en-ID" sz="1200" b="0" dirty="0">
                <a:solidFill>
                  <a:schemeClr val="tx1"/>
                </a:solidFill>
                <a:effectLst/>
                <a:latin typeface="Dosis" pitchFamily="2" charset="0"/>
              </a:rPr>
              <a:t> </a:t>
            </a:r>
            <a:r>
              <a:rPr lang="en-ID" sz="1200" b="0" dirty="0" err="1">
                <a:solidFill>
                  <a:schemeClr val="tx1"/>
                </a:solidFill>
                <a:effectLst/>
                <a:latin typeface="Dosis" pitchFamily="2" charset="0"/>
              </a:rPr>
              <a:t>dengan</a:t>
            </a:r>
            <a:r>
              <a:rPr lang="en-ID" sz="1200" b="0" dirty="0">
                <a:solidFill>
                  <a:schemeClr val="tx1"/>
                </a:solidFill>
                <a:effectLst/>
                <a:latin typeface="Dosis" pitchFamily="2" charset="0"/>
              </a:rPr>
              <a:t> </a:t>
            </a:r>
            <a:r>
              <a:rPr lang="en-ID" sz="1200" b="0" dirty="0" err="1">
                <a:solidFill>
                  <a:schemeClr val="tx1"/>
                </a:solidFill>
                <a:effectLst/>
                <a:latin typeface="Dosis" pitchFamily="2" charset="0"/>
              </a:rPr>
              <a:t>kuartial</a:t>
            </a:r>
            <a:r>
              <a:rPr lang="en-ID" sz="1200" b="0" dirty="0">
                <a:solidFill>
                  <a:schemeClr val="tx1"/>
                </a:solidFill>
                <a:effectLst/>
                <a:latin typeface="Dosis" pitchFamily="2" charset="0"/>
              </a:rPr>
              <a:t> </a:t>
            </a:r>
            <a:r>
              <a:rPr lang="en-ID" sz="1200" b="0" dirty="0" err="1">
                <a:solidFill>
                  <a:schemeClr val="tx1"/>
                </a:solidFill>
                <a:effectLst/>
                <a:latin typeface="Dosis" pitchFamily="2" charset="0"/>
              </a:rPr>
              <a:t>bawah</a:t>
            </a:r>
            <a:r>
              <a:rPr lang="en-ID" sz="1200" b="0" dirty="0">
                <a:solidFill>
                  <a:schemeClr val="tx1"/>
                </a:solidFill>
                <a:effectLst/>
                <a:latin typeface="Dosis" pitchFamily="2" charset="0"/>
              </a:rPr>
              <a:t> (25%) dan </a:t>
            </a:r>
            <a:r>
              <a:rPr lang="en-ID" sz="1200" b="0" dirty="0" err="1">
                <a:solidFill>
                  <a:schemeClr val="tx1"/>
                </a:solidFill>
                <a:effectLst/>
                <a:latin typeface="Dosis" pitchFamily="2" charset="0"/>
              </a:rPr>
              <a:t>nilai</a:t>
            </a:r>
            <a:r>
              <a:rPr lang="en-ID" sz="1200" b="0" dirty="0">
                <a:solidFill>
                  <a:schemeClr val="tx1"/>
                </a:solidFill>
                <a:effectLst/>
                <a:latin typeface="Dosis" pitchFamily="2" charset="0"/>
              </a:rPr>
              <a:t> </a:t>
            </a:r>
            <a:r>
              <a:rPr lang="en-ID" sz="1200" b="0" dirty="0" err="1">
                <a:solidFill>
                  <a:schemeClr val="tx1"/>
                </a:solidFill>
                <a:effectLst/>
                <a:latin typeface="Dosis" pitchFamily="2" charset="0"/>
              </a:rPr>
              <a:t>maksimum</a:t>
            </a:r>
            <a:r>
              <a:rPr lang="en-ID" sz="1200" b="0" dirty="0">
                <a:solidFill>
                  <a:schemeClr val="tx1"/>
                </a:solidFill>
                <a:effectLst/>
                <a:latin typeface="Dosis" pitchFamily="2" charset="0"/>
              </a:rPr>
              <a:t> </a:t>
            </a:r>
            <a:r>
              <a:rPr lang="en-ID" sz="1200" b="0" dirty="0" err="1">
                <a:solidFill>
                  <a:schemeClr val="tx1"/>
                </a:solidFill>
                <a:effectLst/>
                <a:latin typeface="Dosis" pitchFamily="2" charset="0"/>
              </a:rPr>
              <a:t>dengan</a:t>
            </a:r>
            <a:r>
              <a:rPr lang="en-ID" sz="1200" b="0" dirty="0">
                <a:solidFill>
                  <a:schemeClr val="tx1"/>
                </a:solidFill>
                <a:effectLst/>
                <a:latin typeface="Dosis" pitchFamily="2" charset="0"/>
              </a:rPr>
              <a:t> </a:t>
            </a:r>
            <a:r>
              <a:rPr lang="en-ID" sz="1200" b="0" dirty="0" err="1">
                <a:solidFill>
                  <a:schemeClr val="tx1"/>
                </a:solidFill>
                <a:effectLst/>
                <a:latin typeface="Dosis" pitchFamily="2" charset="0"/>
              </a:rPr>
              <a:t>kuartil</a:t>
            </a:r>
            <a:r>
              <a:rPr lang="en-ID" sz="1200" b="0" dirty="0">
                <a:solidFill>
                  <a:schemeClr val="tx1"/>
                </a:solidFill>
                <a:effectLst/>
                <a:latin typeface="Dosis" pitchFamily="2" charset="0"/>
              </a:rPr>
              <a:t> </a:t>
            </a:r>
            <a:r>
              <a:rPr lang="en-ID" sz="1200" b="0" dirty="0" err="1">
                <a:solidFill>
                  <a:schemeClr val="tx1"/>
                </a:solidFill>
                <a:effectLst/>
                <a:latin typeface="Dosis" pitchFamily="2" charset="0"/>
              </a:rPr>
              <a:t>atas</a:t>
            </a:r>
            <a:r>
              <a:rPr lang="en-ID" sz="1200" b="0" dirty="0">
                <a:solidFill>
                  <a:schemeClr val="tx1"/>
                </a:solidFill>
                <a:effectLst/>
                <a:latin typeface="Dosis" pitchFamily="2" charset="0"/>
              </a:rPr>
              <a:t> (75%) yang </a:t>
            </a:r>
            <a:r>
              <a:rPr lang="en-ID" sz="1200" b="0" dirty="0" err="1">
                <a:solidFill>
                  <a:schemeClr val="tx1"/>
                </a:solidFill>
                <a:effectLst/>
                <a:latin typeface="Dosis" pitchFamily="2" charset="0"/>
              </a:rPr>
              <a:t>menandakan</a:t>
            </a:r>
            <a:r>
              <a:rPr lang="en-ID" sz="1200" b="0" dirty="0">
                <a:solidFill>
                  <a:schemeClr val="tx1"/>
                </a:solidFill>
                <a:effectLst/>
                <a:latin typeface="Dosis" pitchFamily="2" charset="0"/>
              </a:rPr>
              <a:t> </a:t>
            </a:r>
            <a:r>
              <a:rPr lang="en-ID" sz="1200" b="0" dirty="0" err="1">
                <a:solidFill>
                  <a:schemeClr val="tx1"/>
                </a:solidFill>
                <a:effectLst/>
                <a:latin typeface="Dosis" pitchFamily="2" charset="0"/>
              </a:rPr>
              <a:t>bahwa</a:t>
            </a:r>
            <a:r>
              <a:rPr lang="en-ID" sz="1200" b="0" dirty="0">
                <a:solidFill>
                  <a:schemeClr val="tx1"/>
                </a:solidFill>
                <a:effectLst/>
                <a:latin typeface="Dosis" pitchFamily="2" charset="0"/>
              </a:rPr>
              <a:t> </a:t>
            </a:r>
            <a:r>
              <a:rPr lang="en-ID" sz="1200" b="0" dirty="0" err="1">
                <a:solidFill>
                  <a:schemeClr val="tx1"/>
                </a:solidFill>
                <a:effectLst/>
                <a:latin typeface="Dosis" pitchFamily="2" charset="0"/>
              </a:rPr>
              <a:t>terdapat</a:t>
            </a:r>
            <a:r>
              <a:rPr lang="en-ID" sz="1200" b="0" dirty="0">
                <a:solidFill>
                  <a:schemeClr val="tx1"/>
                </a:solidFill>
                <a:effectLst/>
                <a:latin typeface="Dosis" pitchFamily="2" charset="0"/>
              </a:rPr>
              <a:t> outliers pada data, </a:t>
            </a:r>
            <a:r>
              <a:rPr lang="en-ID" sz="1200" b="0" dirty="0" err="1">
                <a:solidFill>
                  <a:schemeClr val="tx1"/>
                </a:solidFill>
                <a:effectLst/>
                <a:latin typeface="Dosis" pitchFamily="2" charset="0"/>
              </a:rPr>
              <a:t>namum</a:t>
            </a:r>
            <a:r>
              <a:rPr lang="en-ID" sz="1200" b="0" dirty="0">
                <a:solidFill>
                  <a:schemeClr val="tx1"/>
                </a:solidFill>
                <a:effectLst/>
                <a:latin typeface="Dosis" pitchFamily="2" charset="0"/>
              </a:rPr>
              <a:t> </a:t>
            </a:r>
            <a:r>
              <a:rPr lang="en-ID" sz="1200" b="0" dirty="0" err="1">
                <a:solidFill>
                  <a:schemeClr val="tx1"/>
                </a:solidFill>
                <a:effectLst/>
                <a:latin typeface="Dosis" pitchFamily="2" charset="0"/>
              </a:rPr>
              <a:t>hal</a:t>
            </a:r>
            <a:r>
              <a:rPr lang="en-ID" sz="1200" b="0" dirty="0">
                <a:solidFill>
                  <a:schemeClr val="tx1"/>
                </a:solidFill>
                <a:effectLst/>
                <a:latin typeface="Dosis" pitchFamily="2" charset="0"/>
              </a:rPr>
              <a:t> </a:t>
            </a:r>
            <a:r>
              <a:rPr lang="en-ID" sz="1200" b="0" dirty="0" err="1">
                <a:solidFill>
                  <a:schemeClr val="tx1"/>
                </a:solidFill>
                <a:effectLst/>
                <a:latin typeface="Dosis" pitchFamily="2" charset="0"/>
              </a:rPr>
              <a:t>ini</a:t>
            </a:r>
            <a:r>
              <a:rPr lang="en-ID" sz="1200" b="0" dirty="0">
                <a:solidFill>
                  <a:schemeClr val="tx1"/>
                </a:solidFill>
                <a:effectLst/>
                <a:latin typeface="Dosis" pitchFamily="2" charset="0"/>
              </a:rPr>
              <a:t> </a:t>
            </a:r>
            <a:r>
              <a:rPr lang="en-ID" sz="1200" b="0" dirty="0" err="1">
                <a:solidFill>
                  <a:schemeClr val="tx1"/>
                </a:solidFill>
                <a:effectLst/>
                <a:latin typeface="Dosis" pitchFamily="2" charset="0"/>
              </a:rPr>
              <a:t>akan</a:t>
            </a:r>
            <a:r>
              <a:rPr lang="en-ID" sz="1200" b="0" dirty="0">
                <a:solidFill>
                  <a:schemeClr val="tx1"/>
                </a:solidFill>
                <a:effectLst/>
                <a:latin typeface="Dosis" pitchFamily="2" charset="0"/>
              </a:rPr>
              <a:t> </a:t>
            </a:r>
            <a:r>
              <a:rPr lang="en-ID" sz="1200" b="0" dirty="0" err="1">
                <a:solidFill>
                  <a:schemeClr val="tx1"/>
                </a:solidFill>
                <a:effectLst/>
                <a:latin typeface="Dosis" pitchFamily="2" charset="0"/>
              </a:rPr>
              <a:t>dipastikan</a:t>
            </a:r>
            <a:r>
              <a:rPr lang="en-ID" sz="1200" b="0" dirty="0">
                <a:solidFill>
                  <a:schemeClr val="tx1"/>
                </a:solidFill>
                <a:effectLst/>
                <a:latin typeface="Dosis" pitchFamily="2" charset="0"/>
              </a:rPr>
              <a:t> </a:t>
            </a:r>
            <a:r>
              <a:rPr lang="en-ID" sz="1200" b="0" dirty="0" err="1">
                <a:solidFill>
                  <a:schemeClr val="tx1"/>
                </a:solidFill>
                <a:effectLst/>
                <a:latin typeface="Dosis" pitchFamily="2" charset="0"/>
              </a:rPr>
              <a:t>lagi</a:t>
            </a:r>
            <a:r>
              <a:rPr lang="en-ID" sz="1200" b="0" dirty="0">
                <a:solidFill>
                  <a:schemeClr val="tx1"/>
                </a:solidFill>
                <a:effectLst/>
                <a:latin typeface="Dosis" pitchFamily="2" charset="0"/>
              </a:rPr>
              <a:t> </a:t>
            </a:r>
            <a:r>
              <a:rPr lang="en-ID" sz="1200" b="0" dirty="0" err="1">
                <a:solidFill>
                  <a:schemeClr val="tx1"/>
                </a:solidFill>
                <a:effectLst/>
                <a:latin typeface="Dosis" pitchFamily="2" charset="0"/>
              </a:rPr>
              <a:t>nanti</a:t>
            </a:r>
            <a:r>
              <a:rPr lang="en-ID" sz="1200" b="0" dirty="0">
                <a:solidFill>
                  <a:schemeClr val="tx1"/>
                </a:solidFill>
                <a:effectLst/>
                <a:latin typeface="Dosis" pitchFamily="2" charset="0"/>
              </a:rPr>
              <a:t> </a:t>
            </a:r>
            <a:r>
              <a:rPr lang="en-ID" sz="1200" b="0" dirty="0" err="1">
                <a:solidFill>
                  <a:schemeClr val="tx1"/>
                </a:solidFill>
                <a:effectLst/>
                <a:latin typeface="Dosis" pitchFamily="2" charset="0"/>
              </a:rPr>
              <a:t>dengan</a:t>
            </a:r>
            <a:r>
              <a:rPr lang="en-ID" sz="1200" b="0" dirty="0">
                <a:solidFill>
                  <a:schemeClr val="tx1"/>
                </a:solidFill>
                <a:effectLst/>
                <a:latin typeface="Dosis" pitchFamily="2" charset="0"/>
              </a:rPr>
              <a:t> </a:t>
            </a:r>
            <a:r>
              <a:rPr lang="en-ID" sz="1200" b="0" dirty="0" err="1">
                <a:solidFill>
                  <a:schemeClr val="tx1"/>
                </a:solidFill>
                <a:effectLst/>
                <a:latin typeface="Dosis" pitchFamily="2" charset="0"/>
              </a:rPr>
              <a:t>menggunakan</a:t>
            </a:r>
            <a:r>
              <a:rPr lang="en-ID" sz="1200" b="0" dirty="0">
                <a:solidFill>
                  <a:schemeClr val="tx1"/>
                </a:solidFill>
                <a:effectLst/>
                <a:latin typeface="Dosis" pitchFamily="2" charset="0"/>
              </a:rPr>
              <a:t> boxplot.</a:t>
            </a:r>
          </a:p>
          <a:p>
            <a:pPr algn="just">
              <a:buFont typeface="Arial" panose="020B0604020202020204" pitchFamily="34" charset="0"/>
              <a:buChar char="•"/>
            </a:pPr>
            <a:r>
              <a:rPr lang="en-ID" sz="1200" b="0" dirty="0">
                <a:solidFill>
                  <a:schemeClr val="tx1"/>
                </a:solidFill>
                <a:effectLst/>
                <a:latin typeface="Dosis" pitchFamily="2" charset="0"/>
              </a:rPr>
              <a:t>Nilai </a:t>
            </a:r>
            <a:r>
              <a:rPr lang="en-ID" sz="1200" b="0" dirty="0" err="1">
                <a:solidFill>
                  <a:schemeClr val="tx1"/>
                </a:solidFill>
                <a:effectLst/>
                <a:latin typeface="Dosis" pitchFamily="2" charset="0"/>
              </a:rPr>
              <a:t>standar</a:t>
            </a:r>
            <a:r>
              <a:rPr lang="en-ID" sz="1200" b="0" dirty="0">
                <a:solidFill>
                  <a:schemeClr val="tx1"/>
                </a:solidFill>
                <a:effectLst/>
                <a:latin typeface="Dosis" pitchFamily="2" charset="0"/>
              </a:rPr>
              <a:t> </a:t>
            </a:r>
            <a:r>
              <a:rPr lang="en-ID" sz="1200" b="0" dirty="0" err="1">
                <a:solidFill>
                  <a:schemeClr val="tx1"/>
                </a:solidFill>
                <a:effectLst/>
                <a:latin typeface="Dosis" pitchFamily="2" charset="0"/>
              </a:rPr>
              <a:t>deviasi</a:t>
            </a:r>
            <a:r>
              <a:rPr lang="en-ID" sz="1200" b="0" dirty="0">
                <a:solidFill>
                  <a:schemeClr val="tx1"/>
                </a:solidFill>
                <a:effectLst/>
                <a:latin typeface="Dosis" pitchFamily="2" charset="0"/>
              </a:rPr>
              <a:t> yang </a:t>
            </a:r>
            <a:r>
              <a:rPr lang="en-ID" sz="1200" b="0" dirty="0" err="1">
                <a:solidFill>
                  <a:schemeClr val="tx1"/>
                </a:solidFill>
                <a:effectLst/>
                <a:latin typeface="Dosis" pitchFamily="2" charset="0"/>
              </a:rPr>
              <a:t>cukup</a:t>
            </a:r>
            <a:r>
              <a:rPr lang="en-ID" sz="1200" b="0" dirty="0">
                <a:solidFill>
                  <a:schemeClr val="tx1"/>
                </a:solidFill>
                <a:effectLst/>
                <a:latin typeface="Dosis" pitchFamily="2" charset="0"/>
              </a:rPr>
              <a:t> </a:t>
            </a:r>
            <a:r>
              <a:rPr lang="en-ID" sz="1200" b="0" dirty="0" err="1">
                <a:solidFill>
                  <a:schemeClr val="tx1"/>
                </a:solidFill>
                <a:effectLst/>
                <a:latin typeface="Dosis" pitchFamily="2" charset="0"/>
              </a:rPr>
              <a:t>besar</a:t>
            </a:r>
            <a:r>
              <a:rPr lang="en-ID" sz="1200" b="0" dirty="0">
                <a:solidFill>
                  <a:schemeClr val="tx1"/>
                </a:solidFill>
                <a:effectLst/>
                <a:latin typeface="Dosis" pitchFamily="2" charset="0"/>
              </a:rPr>
              <a:t> </a:t>
            </a:r>
            <a:r>
              <a:rPr lang="en-ID" sz="1200" b="0" dirty="0" err="1">
                <a:solidFill>
                  <a:schemeClr val="tx1"/>
                </a:solidFill>
                <a:effectLst/>
                <a:latin typeface="Dosis" pitchFamily="2" charset="0"/>
              </a:rPr>
              <a:t>menandakan</a:t>
            </a:r>
            <a:r>
              <a:rPr lang="en-ID" sz="1200" b="0" dirty="0">
                <a:solidFill>
                  <a:schemeClr val="tx1"/>
                </a:solidFill>
                <a:effectLst/>
                <a:latin typeface="Dosis" pitchFamily="2" charset="0"/>
              </a:rPr>
              <a:t> </a:t>
            </a:r>
            <a:r>
              <a:rPr lang="en-ID" sz="1200" b="0" dirty="0" err="1">
                <a:solidFill>
                  <a:schemeClr val="tx1"/>
                </a:solidFill>
                <a:effectLst/>
                <a:latin typeface="Dosis" pitchFamily="2" charset="0"/>
              </a:rPr>
              <a:t>bahwa</a:t>
            </a:r>
            <a:r>
              <a:rPr lang="en-ID" sz="1200" b="0" dirty="0">
                <a:solidFill>
                  <a:schemeClr val="tx1"/>
                </a:solidFill>
                <a:effectLst/>
                <a:latin typeface="Dosis" pitchFamily="2" charset="0"/>
              </a:rPr>
              <a:t> data </a:t>
            </a:r>
            <a:r>
              <a:rPr lang="en-ID" sz="1200" b="0" dirty="0" err="1">
                <a:solidFill>
                  <a:schemeClr val="tx1"/>
                </a:solidFill>
                <a:effectLst/>
                <a:latin typeface="Dosis" pitchFamily="2" charset="0"/>
              </a:rPr>
              <a:t>tersebar</a:t>
            </a:r>
            <a:r>
              <a:rPr lang="en-ID" sz="1200" b="0" dirty="0">
                <a:solidFill>
                  <a:schemeClr val="tx1"/>
                </a:solidFill>
                <a:effectLst/>
                <a:latin typeface="Dosis" pitchFamily="2" charset="0"/>
              </a:rPr>
              <a:t> (</a:t>
            </a:r>
            <a:r>
              <a:rPr lang="en-ID" sz="1200" b="0" dirty="0" err="1">
                <a:solidFill>
                  <a:schemeClr val="tx1"/>
                </a:solidFill>
                <a:effectLst/>
                <a:latin typeface="Dosis" pitchFamily="2" charset="0"/>
              </a:rPr>
              <a:t>jauh</a:t>
            </a:r>
            <a:r>
              <a:rPr lang="en-ID" sz="1200" b="0" dirty="0">
                <a:solidFill>
                  <a:schemeClr val="tx1"/>
                </a:solidFill>
                <a:effectLst/>
                <a:latin typeface="Dosis" pitchFamily="2" charset="0"/>
              </a:rPr>
              <a:t> </a:t>
            </a:r>
            <a:r>
              <a:rPr lang="en-ID" sz="1200" b="0" dirty="0" err="1">
                <a:solidFill>
                  <a:schemeClr val="tx1"/>
                </a:solidFill>
                <a:effectLst/>
                <a:latin typeface="Dosis" pitchFamily="2" charset="0"/>
              </a:rPr>
              <a:t>dari</a:t>
            </a:r>
            <a:r>
              <a:rPr lang="en-ID" sz="1200" b="0" dirty="0">
                <a:solidFill>
                  <a:schemeClr val="tx1"/>
                </a:solidFill>
                <a:effectLst/>
                <a:latin typeface="Dosis" pitchFamily="2" charset="0"/>
              </a:rPr>
              <a:t> rata-rata).</a:t>
            </a:r>
          </a:p>
          <a:p>
            <a:pPr algn="just">
              <a:buFont typeface="Arial" panose="020B0604020202020204" pitchFamily="34" charset="0"/>
              <a:buChar char="•"/>
            </a:pPr>
            <a:r>
              <a:rPr lang="en-ID" sz="1200" b="0" dirty="0">
                <a:solidFill>
                  <a:schemeClr val="tx1"/>
                </a:solidFill>
                <a:effectLst/>
                <a:latin typeface="Dosis" pitchFamily="2" charset="0"/>
              </a:rPr>
              <a:t>Rata-rata customer </a:t>
            </a:r>
            <a:r>
              <a:rPr lang="en-ID" sz="1200" b="0" dirty="0" err="1">
                <a:solidFill>
                  <a:schemeClr val="tx1"/>
                </a:solidFill>
                <a:effectLst/>
                <a:latin typeface="Dosis" pitchFamily="2" charset="0"/>
              </a:rPr>
              <a:t>menghabiskan</a:t>
            </a:r>
            <a:r>
              <a:rPr lang="en-ID" sz="1200" b="0" dirty="0">
                <a:solidFill>
                  <a:schemeClr val="tx1"/>
                </a:solidFill>
                <a:effectLst/>
                <a:latin typeface="Dosis" pitchFamily="2" charset="0"/>
              </a:rPr>
              <a:t> </a:t>
            </a:r>
            <a:r>
              <a:rPr lang="en-ID" sz="1200" b="0" dirty="0" err="1">
                <a:solidFill>
                  <a:schemeClr val="tx1"/>
                </a:solidFill>
                <a:effectLst/>
                <a:latin typeface="Dosis" pitchFamily="2" charset="0"/>
              </a:rPr>
              <a:t>waktu</a:t>
            </a:r>
            <a:r>
              <a:rPr lang="en-ID" sz="1200" b="0" dirty="0">
                <a:solidFill>
                  <a:schemeClr val="tx1"/>
                </a:solidFill>
                <a:effectLst/>
                <a:latin typeface="Dosis" pitchFamily="2" charset="0"/>
              </a:rPr>
              <a:t> </a:t>
            </a:r>
            <a:r>
              <a:rPr lang="en-ID" sz="1200" b="0" dirty="0" err="1">
                <a:solidFill>
                  <a:schemeClr val="tx1"/>
                </a:solidFill>
                <a:effectLst/>
                <a:latin typeface="Dosis" pitchFamily="2" charset="0"/>
              </a:rPr>
              <a:t>sekitar</a:t>
            </a:r>
            <a:r>
              <a:rPr lang="en-ID" sz="1200" b="0" dirty="0">
                <a:solidFill>
                  <a:schemeClr val="tx1"/>
                </a:solidFill>
                <a:effectLst/>
                <a:latin typeface="Dosis" pitchFamily="2" charset="0"/>
              </a:rPr>
              <a:t> 64 </a:t>
            </a:r>
            <a:r>
              <a:rPr lang="en-ID" sz="1200" b="0" dirty="0" err="1">
                <a:solidFill>
                  <a:schemeClr val="tx1"/>
                </a:solidFill>
                <a:effectLst/>
                <a:latin typeface="Dosis" pitchFamily="2" charset="0"/>
              </a:rPr>
              <a:t>menit</a:t>
            </a:r>
            <a:r>
              <a:rPr lang="en-ID" sz="1200" b="0" dirty="0">
                <a:solidFill>
                  <a:schemeClr val="tx1"/>
                </a:solidFill>
                <a:effectLst/>
                <a:latin typeface="Dosis" pitchFamily="2" charset="0"/>
              </a:rPr>
              <a:t> di </a:t>
            </a:r>
            <a:r>
              <a:rPr lang="en-ID" sz="1200" b="0" dirty="0" err="1">
                <a:solidFill>
                  <a:schemeClr val="tx1"/>
                </a:solidFill>
                <a:effectLst/>
                <a:latin typeface="Dosis" pitchFamily="2" charset="0"/>
              </a:rPr>
              <a:t>platfrom</a:t>
            </a:r>
            <a:r>
              <a:rPr lang="en-ID" sz="1200" b="0" dirty="0">
                <a:solidFill>
                  <a:schemeClr val="tx1"/>
                </a:solidFill>
                <a:effectLst/>
                <a:latin typeface="Dosis" pitchFamily="2" charset="0"/>
              </a:rPr>
              <a:t>/website</a:t>
            </a:r>
          </a:p>
          <a:p>
            <a:pPr algn="just">
              <a:buFont typeface="Arial" panose="020B0604020202020204" pitchFamily="34" charset="0"/>
              <a:buChar char="•"/>
            </a:pPr>
            <a:r>
              <a:rPr lang="en-ID" sz="1200" b="0" dirty="0">
                <a:solidFill>
                  <a:schemeClr val="tx1"/>
                </a:solidFill>
                <a:effectLst/>
                <a:latin typeface="Dosis" pitchFamily="2" charset="0"/>
              </a:rPr>
              <a:t>Rata-rata customer </a:t>
            </a:r>
            <a:r>
              <a:rPr lang="en-ID" sz="1200" b="0" dirty="0" err="1">
                <a:solidFill>
                  <a:schemeClr val="tx1"/>
                </a:solidFill>
                <a:effectLst/>
                <a:latin typeface="Dosis" pitchFamily="2" charset="0"/>
              </a:rPr>
              <a:t>bersuia</a:t>
            </a:r>
            <a:r>
              <a:rPr lang="en-ID" sz="1200" b="0" dirty="0">
                <a:solidFill>
                  <a:schemeClr val="tx1"/>
                </a:solidFill>
                <a:effectLst/>
                <a:latin typeface="Dosis" pitchFamily="2" charset="0"/>
              </a:rPr>
              <a:t> 36 </a:t>
            </a:r>
            <a:r>
              <a:rPr lang="en-ID" sz="1200" b="0" dirty="0" err="1">
                <a:solidFill>
                  <a:schemeClr val="tx1"/>
                </a:solidFill>
                <a:effectLst/>
                <a:latin typeface="Dosis" pitchFamily="2" charset="0"/>
              </a:rPr>
              <a:t>tahun</a:t>
            </a:r>
            <a:r>
              <a:rPr lang="en-ID" sz="1200" b="0" dirty="0">
                <a:solidFill>
                  <a:schemeClr val="tx1"/>
                </a:solidFill>
                <a:effectLst/>
                <a:latin typeface="Dosis" pitchFamily="2" charset="0"/>
              </a:rPr>
              <a:t>.</a:t>
            </a:r>
          </a:p>
          <a:p>
            <a:pPr algn="just">
              <a:buFont typeface="Arial" panose="020B0604020202020204" pitchFamily="34" charset="0"/>
              <a:buChar char="•"/>
            </a:pPr>
            <a:r>
              <a:rPr lang="en-ID" sz="1200" b="0" dirty="0">
                <a:solidFill>
                  <a:schemeClr val="tx1"/>
                </a:solidFill>
                <a:effectLst/>
                <a:latin typeface="Dosis" pitchFamily="2" charset="0"/>
              </a:rPr>
              <a:t>Rata-rata area income </a:t>
            </a:r>
            <a:r>
              <a:rPr lang="en-ID" sz="1200" b="0" dirty="0" err="1">
                <a:solidFill>
                  <a:schemeClr val="tx1"/>
                </a:solidFill>
                <a:effectLst/>
                <a:latin typeface="Dosis" pitchFamily="2" charset="0"/>
              </a:rPr>
              <a:t>adalah</a:t>
            </a:r>
            <a:r>
              <a:rPr lang="en-ID" sz="1200" b="0" dirty="0">
                <a:solidFill>
                  <a:schemeClr val="tx1"/>
                </a:solidFill>
                <a:effectLst/>
                <a:latin typeface="Dosis" pitchFamily="2" charset="0"/>
              </a:rPr>
              <a:t> </a:t>
            </a:r>
            <a:r>
              <a:rPr lang="en-ID" sz="1200" b="0" dirty="0" err="1">
                <a:solidFill>
                  <a:schemeClr val="tx1"/>
                </a:solidFill>
                <a:effectLst/>
                <a:latin typeface="Dosis" pitchFamily="2" charset="0"/>
              </a:rPr>
              <a:t>sebesar</a:t>
            </a:r>
            <a:r>
              <a:rPr lang="en-ID" sz="1200" b="0" dirty="0">
                <a:solidFill>
                  <a:schemeClr val="tx1"/>
                </a:solidFill>
                <a:effectLst/>
                <a:latin typeface="Dosis" pitchFamily="2" charset="0"/>
              </a:rPr>
              <a:t> IDR 384,864,700</a:t>
            </a:r>
          </a:p>
          <a:p>
            <a:pPr algn="just">
              <a:buFont typeface="Arial" panose="020B0604020202020204" pitchFamily="34" charset="0"/>
              <a:buChar char="•"/>
            </a:pPr>
            <a:r>
              <a:rPr lang="en-ID" sz="1200" b="0" dirty="0">
                <a:solidFill>
                  <a:schemeClr val="tx1"/>
                </a:solidFill>
                <a:effectLst/>
                <a:latin typeface="Dosis" pitchFamily="2" charset="0"/>
              </a:rPr>
              <a:t>Rata-rata customer </a:t>
            </a:r>
            <a:r>
              <a:rPr lang="en-ID" sz="1200" b="0" dirty="0" err="1">
                <a:solidFill>
                  <a:schemeClr val="tx1"/>
                </a:solidFill>
                <a:effectLst/>
                <a:latin typeface="Dosis" pitchFamily="2" charset="0"/>
              </a:rPr>
              <a:t>menggunakan</a:t>
            </a:r>
            <a:r>
              <a:rPr lang="en-ID" sz="1200" b="0" dirty="0">
                <a:solidFill>
                  <a:schemeClr val="tx1"/>
                </a:solidFill>
                <a:effectLst/>
                <a:latin typeface="Dosis" pitchFamily="2" charset="0"/>
              </a:rPr>
              <a:t> </a:t>
            </a:r>
            <a:r>
              <a:rPr lang="en-ID" sz="1200" b="0" dirty="0" err="1">
                <a:solidFill>
                  <a:schemeClr val="tx1"/>
                </a:solidFill>
                <a:effectLst/>
                <a:latin typeface="Dosis" pitchFamily="2" charset="0"/>
              </a:rPr>
              <a:t>internat</a:t>
            </a:r>
            <a:r>
              <a:rPr lang="en-ID" sz="1200" b="0" dirty="0">
                <a:solidFill>
                  <a:schemeClr val="tx1"/>
                </a:solidFill>
                <a:effectLst/>
                <a:latin typeface="Dosis" pitchFamily="2" charset="0"/>
              </a:rPr>
              <a:t> </a:t>
            </a:r>
            <a:r>
              <a:rPr lang="en-ID" sz="1200" b="0" dirty="0" err="1">
                <a:solidFill>
                  <a:schemeClr val="tx1"/>
                </a:solidFill>
                <a:effectLst/>
                <a:latin typeface="Dosis" pitchFamily="2" charset="0"/>
              </a:rPr>
              <a:t>dalam</a:t>
            </a:r>
            <a:r>
              <a:rPr lang="en-ID" sz="1200" b="0" dirty="0">
                <a:solidFill>
                  <a:schemeClr val="tx1"/>
                </a:solidFill>
                <a:effectLst/>
                <a:latin typeface="Dosis" pitchFamily="2" charset="0"/>
              </a:rPr>
              <a:t> </a:t>
            </a:r>
            <a:r>
              <a:rPr lang="en-ID" sz="1200" b="0" dirty="0" err="1">
                <a:solidFill>
                  <a:schemeClr val="tx1"/>
                </a:solidFill>
                <a:effectLst/>
                <a:latin typeface="Dosis" pitchFamily="2" charset="0"/>
              </a:rPr>
              <a:t>sehari</a:t>
            </a:r>
            <a:r>
              <a:rPr lang="en-ID" sz="1200" b="0" dirty="0">
                <a:solidFill>
                  <a:schemeClr val="tx1"/>
                </a:solidFill>
                <a:effectLst/>
                <a:latin typeface="Dosis" pitchFamily="2" charset="0"/>
              </a:rPr>
              <a:t> </a:t>
            </a:r>
            <a:r>
              <a:rPr lang="en-ID" sz="1200" b="0" dirty="0" err="1">
                <a:solidFill>
                  <a:schemeClr val="tx1"/>
                </a:solidFill>
                <a:effectLst/>
                <a:latin typeface="Dosis" pitchFamily="2" charset="0"/>
              </a:rPr>
              <a:t>adalah</a:t>
            </a:r>
            <a:r>
              <a:rPr lang="en-ID" sz="1200" b="0" dirty="0">
                <a:solidFill>
                  <a:schemeClr val="tx1"/>
                </a:solidFill>
                <a:effectLst/>
                <a:latin typeface="Dosis" pitchFamily="2" charset="0"/>
              </a:rPr>
              <a:t> 179 minutes.</a:t>
            </a:r>
          </a:p>
        </p:txBody>
      </p:sp>
      <p:sp>
        <p:nvSpPr>
          <p:cNvPr id="20" name="TextBox 19">
            <a:extLst>
              <a:ext uri="{FF2B5EF4-FFF2-40B4-BE49-F238E27FC236}">
                <a16:creationId xmlns:a16="http://schemas.microsoft.com/office/drawing/2014/main" id="{9F9EAA6D-19B6-FF76-82A7-E09447F80BE5}"/>
              </a:ext>
            </a:extLst>
          </p:cNvPr>
          <p:cNvSpPr txBox="1"/>
          <p:nvPr/>
        </p:nvSpPr>
        <p:spPr>
          <a:xfrm>
            <a:off x="3963150" y="1078218"/>
            <a:ext cx="4572000" cy="307777"/>
          </a:xfrm>
          <a:prstGeom prst="rect">
            <a:avLst/>
          </a:prstGeom>
          <a:noFill/>
        </p:spPr>
        <p:txBody>
          <a:bodyPr wrap="square">
            <a:spAutoFit/>
          </a:bodyPr>
          <a:lstStyle/>
          <a:p>
            <a:pPr marL="285750" lvl="0" indent="-285750" algn="just" rtl="0">
              <a:spcBef>
                <a:spcPts val="0"/>
              </a:spcBef>
              <a:spcAft>
                <a:spcPts val="0"/>
              </a:spcAft>
              <a:buFont typeface="Wingdings" panose="05000000000000000000" pitchFamily="2" charset="2"/>
              <a:buChar char="v"/>
            </a:pPr>
            <a:r>
              <a:rPr lang="en-US" b="1" dirty="0">
                <a:solidFill>
                  <a:schemeClr val="dk1"/>
                </a:solidFill>
                <a:latin typeface="Dosis"/>
                <a:ea typeface="Dosis"/>
                <a:cs typeface="Dosis"/>
                <a:sym typeface="Dosis"/>
              </a:rPr>
              <a:t>Data </a:t>
            </a:r>
            <a:r>
              <a:rPr lang="en-US" b="1" dirty="0" err="1">
                <a:solidFill>
                  <a:schemeClr val="dk1"/>
                </a:solidFill>
                <a:latin typeface="Dosis"/>
                <a:ea typeface="Dosis"/>
                <a:cs typeface="Dosis"/>
                <a:sym typeface="Dosis"/>
              </a:rPr>
              <a:t>Numerik</a:t>
            </a:r>
            <a:endParaRPr lang="en-US" b="1" dirty="0">
              <a:solidFill>
                <a:schemeClr val="dk1"/>
              </a:solidFill>
              <a:latin typeface="Dosis"/>
              <a:ea typeface="Dosis"/>
              <a:cs typeface="Dosis"/>
              <a:sym typeface="Dosis"/>
            </a:endParaRPr>
          </a:p>
        </p:txBody>
      </p:sp>
      <p:sp>
        <p:nvSpPr>
          <p:cNvPr id="21" name="TextBox 20">
            <a:extLst>
              <a:ext uri="{FF2B5EF4-FFF2-40B4-BE49-F238E27FC236}">
                <a16:creationId xmlns:a16="http://schemas.microsoft.com/office/drawing/2014/main" id="{969D8446-EAF5-9CAA-0DD1-52D1450FE597}"/>
              </a:ext>
            </a:extLst>
          </p:cNvPr>
          <p:cNvSpPr txBox="1"/>
          <p:nvPr/>
        </p:nvSpPr>
        <p:spPr>
          <a:xfrm>
            <a:off x="55221" y="577474"/>
            <a:ext cx="4572000" cy="338554"/>
          </a:xfrm>
          <a:prstGeom prst="rect">
            <a:avLst/>
          </a:prstGeom>
          <a:noFill/>
        </p:spPr>
        <p:txBody>
          <a:bodyPr wrap="square">
            <a:spAutoFit/>
          </a:bodyPr>
          <a:lstStyle/>
          <a:p>
            <a:pPr marL="285750" lvl="0" indent="-285750" algn="just" rtl="0">
              <a:spcBef>
                <a:spcPts val="0"/>
              </a:spcBef>
              <a:spcAft>
                <a:spcPts val="0"/>
              </a:spcAft>
              <a:buFont typeface="Wingdings" panose="05000000000000000000" pitchFamily="2" charset="2"/>
              <a:buChar char="q"/>
            </a:pPr>
            <a:r>
              <a:rPr lang="en-US" sz="1600" b="1" dirty="0" err="1">
                <a:solidFill>
                  <a:schemeClr val="dk1"/>
                </a:solidFill>
                <a:latin typeface="Dosis"/>
                <a:ea typeface="Dosis"/>
                <a:cs typeface="Dosis"/>
                <a:sym typeface="Dosis"/>
              </a:rPr>
              <a:t>Statistika</a:t>
            </a:r>
            <a:r>
              <a:rPr lang="en-US" sz="1600" b="1" dirty="0">
                <a:solidFill>
                  <a:schemeClr val="dk1"/>
                </a:solidFill>
                <a:latin typeface="Dosis"/>
                <a:ea typeface="Dosis"/>
                <a:cs typeface="Dosis"/>
                <a:sym typeface="Dosis"/>
              </a:rPr>
              <a:t> </a:t>
            </a:r>
            <a:r>
              <a:rPr lang="en-US" sz="1600" b="1" dirty="0" err="1">
                <a:solidFill>
                  <a:schemeClr val="dk1"/>
                </a:solidFill>
                <a:latin typeface="Dosis"/>
                <a:ea typeface="Dosis"/>
                <a:cs typeface="Dosis"/>
                <a:sym typeface="Dosis"/>
              </a:rPr>
              <a:t>Deskriptif</a:t>
            </a:r>
            <a:endParaRPr lang="en-US" sz="1600" b="1" dirty="0">
              <a:solidFill>
                <a:schemeClr val="dk1"/>
              </a:solidFill>
              <a:latin typeface="Dosis"/>
              <a:ea typeface="Dosis"/>
              <a:cs typeface="Dosis"/>
              <a:sym typeface="Dosis"/>
            </a:endParaRPr>
          </a:p>
        </p:txBody>
      </p:sp>
      <p:sp>
        <p:nvSpPr>
          <p:cNvPr id="2" name="Google Shape;115;p27">
            <a:extLst>
              <a:ext uri="{FF2B5EF4-FFF2-40B4-BE49-F238E27FC236}">
                <a16:creationId xmlns:a16="http://schemas.microsoft.com/office/drawing/2014/main" id="{018439E6-AA40-AECB-2A1B-B1FB4637AEA7}"/>
              </a:ext>
            </a:extLst>
          </p:cNvPr>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dirty="0">
                <a:solidFill>
                  <a:srgbClr val="000000"/>
                </a:solidFill>
              </a:rPr>
              <a:t>Untuk selengkapnya, dapat melihat jupyter notebook </a:t>
            </a:r>
            <a:r>
              <a:rPr lang="en" sz="1100" dirty="0">
                <a:hlinkClick r:id="rId4"/>
              </a:rPr>
              <a:t>disini</a:t>
            </a:r>
            <a:endParaRPr sz="1100" dirty="0">
              <a:solidFill>
                <a:srgbClr val="000000"/>
              </a:solidFill>
            </a:endParaRPr>
          </a:p>
        </p:txBody>
      </p:sp>
    </p:spTree>
    <p:extLst>
      <p:ext uri="{BB962C8B-B14F-4D97-AF65-F5344CB8AC3E}">
        <p14:creationId xmlns:p14="http://schemas.microsoft.com/office/powerpoint/2010/main" val="37609514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26"/>
          <p:cNvSpPr txBox="1">
            <a:spLocks noGrp="1"/>
          </p:cNvSpPr>
          <p:nvPr>
            <p:ph type="title"/>
          </p:nvPr>
        </p:nvSpPr>
        <p:spPr>
          <a:xfrm>
            <a:off x="0" y="-12175"/>
            <a:ext cx="79263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SzPts val="990"/>
              <a:buNone/>
            </a:pPr>
            <a:r>
              <a:rPr lang="en" sz="2220" b="1" dirty="0">
                <a:solidFill>
                  <a:schemeClr val="lt1"/>
                </a:solidFill>
                <a:latin typeface="Roboto"/>
                <a:ea typeface="Roboto"/>
                <a:cs typeface="Roboto"/>
                <a:sym typeface="Roboto"/>
              </a:rPr>
              <a:t>Exploratory Data Analysis</a:t>
            </a:r>
            <a:endParaRPr sz="2220" b="1" dirty="0">
              <a:solidFill>
                <a:schemeClr val="lt1"/>
              </a:solidFill>
              <a:latin typeface="Roboto"/>
              <a:ea typeface="Roboto"/>
              <a:cs typeface="Roboto"/>
              <a:sym typeface="Roboto"/>
            </a:endParaRPr>
          </a:p>
        </p:txBody>
      </p:sp>
      <p:pic>
        <p:nvPicPr>
          <p:cNvPr id="17" name="Picture 16">
            <a:extLst>
              <a:ext uri="{FF2B5EF4-FFF2-40B4-BE49-F238E27FC236}">
                <a16:creationId xmlns:a16="http://schemas.microsoft.com/office/drawing/2014/main" id="{B01938E5-7983-294A-A9F1-8DEF647F6A5D}"/>
              </a:ext>
            </a:extLst>
          </p:cNvPr>
          <p:cNvPicPr>
            <a:picLocks noChangeAspect="1"/>
          </p:cNvPicPr>
          <p:nvPr/>
        </p:nvPicPr>
        <p:blipFill>
          <a:blip r:embed="rId3"/>
          <a:stretch>
            <a:fillRect/>
          </a:stretch>
        </p:blipFill>
        <p:spPr>
          <a:xfrm>
            <a:off x="284199" y="1431135"/>
            <a:ext cx="3446233" cy="903709"/>
          </a:xfrm>
          <a:prstGeom prst="rect">
            <a:avLst/>
          </a:prstGeom>
        </p:spPr>
      </p:pic>
      <p:sp>
        <p:nvSpPr>
          <p:cNvPr id="18" name="Google Shape;108;p26">
            <a:extLst>
              <a:ext uri="{FF2B5EF4-FFF2-40B4-BE49-F238E27FC236}">
                <a16:creationId xmlns:a16="http://schemas.microsoft.com/office/drawing/2014/main" id="{EE290522-EF59-BF6A-25D5-B261FC480F74}"/>
              </a:ext>
            </a:extLst>
          </p:cNvPr>
          <p:cNvSpPr txBox="1">
            <a:spLocks/>
          </p:cNvSpPr>
          <p:nvPr/>
        </p:nvSpPr>
        <p:spPr>
          <a:xfrm>
            <a:off x="55221" y="2413705"/>
            <a:ext cx="4361725" cy="25920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algn="just">
              <a:buFont typeface="Arial" panose="020B0604020202020204" pitchFamily="34" charset="0"/>
              <a:buChar char="•"/>
            </a:pPr>
            <a:r>
              <a:rPr lang="en-ID" sz="1200" b="0" dirty="0">
                <a:solidFill>
                  <a:schemeClr val="tx1"/>
                </a:solidFill>
                <a:effectLst/>
                <a:latin typeface="Dosis" pitchFamily="2" charset="0"/>
              </a:rPr>
              <a:t>Pada </a:t>
            </a:r>
            <a:r>
              <a:rPr lang="en-ID" sz="1200" b="0" dirty="0" err="1">
                <a:solidFill>
                  <a:schemeClr val="tx1"/>
                </a:solidFill>
                <a:effectLst/>
                <a:latin typeface="Dosis" pitchFamily="2" charset="0"/>
              </a:rPr>
              <a:t>kolom</a:t>
            </a:r>
            <a:r>
              <a:rPr lang="en-ID" sz="1200" b="0" dirty="0">
                <a:solidFill>
                  <a:schemeClr val="tx1"/>
                </a:solidFill>
                <a:effectLst/>
                <a:latin typeface="Dosis" pitchFamily="2" charset="0"/>
              </a:rPr>
              <a:t> male </a:t>
            </a:r>
            <a:r>
              <a:rPr lang="en-ID" sz="1200" b="0" dirty="0" err="1">
                <a:solidFill>
                  <a:schemeClr val="tx1"/>
                </a:solidFill>
                <a:effectLst/>
                <a:latin typeface="Dosis" pitchFamily="2" charset="0"/>
              </a:rPr>
              <a:t>nilai</a:t>
            </a:r>
            <a:r>
              <a:rPr lang="en-ID" sz="1200" b="0" dirty="0">
                <a:solidFill>
                  <a:schemeClr val="tx1"/>
                </a:solidFill>
                <a:effectLst/>
                <a:latin typeface="Dosis" pitchFamily="2" charset="0"/>
              </a:rPr>
              <a:t> yang paling </a:t>
            </a:r>
            <a:r>
              <a:rPr lang="en-ID" sz="1200" b="0" dirty="0" err="1">
                <a:solidFill>
                  <a:schemeClr val="tx1"/>
                </a:solidFill>
                <a:effectLst/>
                <a:latin typeface="Dosis" pitchFamily="2" charset="0"/>
              </a:rPr>
              <a:t>banyaka</a:t>
            </a:r>
            <a:r>
              <a:rPr lang="en-ID" sz="1200" b="0" dirty="0">
                <a:solidFill>
                  <a:schemeClr val="tx1"/>
                </a:solidFill>
                <a:effectLst/>
                <a:latin typeface="Dosis" pitchFamily="2" charset="0"/>
              </a:rPr>
              <a:t> </a:t>
            </a:r>
            <a:r>
              <a:rPr lang="en-ID" sz="1200" b="0" dirty="0" err="1">
                <a:solidFill>
                  <a:schemeClr val="tx1"/>
                </a:solidFill>
                <a:effectLst/>
                <a:latin typeface="Dosis" pitchFamily="2" charset="0"/>
              </a:rPr>
              <a:t>ada</a:t>
            </a:r>
            <a:r>
              <a:rPr lang="en-ID" sz="1200" b="0" dirty="0">
                <a:solidFill>
                  <a:schemeClr val="tx1"/>
                </a:solidFill>
                <a:effectLst/>
                <a:latin typeface="Dosis" pitchFamily="2" charset="0"/>
              </a:rPr>
              <a:t> 'Perempuan' </a:t>
            </a:r>
            <a:r>
              <a:rPr lang="en-ID" sz="1200" b="0" dirty="0" err="1">
                <a:solidFill>
                  <a:schemeClr val="tx1"/>
                </a:solidFill>
                <a:effectLst/>
                <a:latin typeface="Dosis" pitchFamily="2" charset="0"/>
              </a:rPr>
              <a:t>sehingga</a:t>
            </a:r>
            <a:r>
              <a:rPr lang="en-ID" sz="1200" b="0" dirty="0">
                <a:solidFill>
                  <a:schemeClr val="tx1"/>
                </a:solidFill>
                <a:effectLst/>
                <a:latin typeface="Dosis" pitchFamily="2" charset="0"/>
              </a:rPr>
              <a:t> </a:t>
            </a:r>
            <a:r>
              <a:rPr lang="en-ID" sz="1200" b="0" dirty="0" err="1">
                <a:solidFill>
                  <a:schemeClr val="tx1"/>
                </a:solidFill>
                <a:effectLst/>
                <a:latin typeface="Dosis" pitchFamily="2" charset="0"/>
              </a:rPr>
              <a:t>kebanyakan</a:t>
            </a:r>
            <a:r>
              <a:rPr lang="en-ID" sz="1200" b="0" dirty="0">
                <a:solidFill>
                  <a:schemeClr val="tx1"/>
                </a:solidFill>
                <a:effectLst/>
                <a:latin typeface="Dosis" pitchFamily="2" charset="0"/>
              </a:rPr>
              <a:t> customer </a:t>
            </a:r>
            <a:r>
              <a:rPr lang="en-ID" sz="1200" b="0" dirty="0" err="1">
                <a:solidFill>
                  <a:schemeClr val="tx1"/>
                </a:solidFill>
                <a:effectLst/>
                <a:latin typeface="Dosis" pitchFamily="2" charset="0"/>
              </a:rPr>
              <a:t>adalah</a:t>
            </a:r>
            <a:r>
              <a:rPr lang="en-ID" sz="1200" b="0" dirty="0">
                <a:solidFill>
                  <a:schemeClr val="tx1"/>
                </a:solidFill>
                <a:effectLst/>
                <a:latin typeface="Dosis" pitchFamily="2" charset="0"/>
              </a:rPr>
              <a:t> </a:t>
            </a:r>
            <a:r>
              <a:rPr lang="en-ID" sz="1200" b="0" dirty="0" err="1">
                <a:solidFill>
                  <a:schemeClr val="tx1"/>
                </a:solidFill>
                <a:effectLst/>
                <a:latin typeface="Dosis" pitchFamily="2" charset="0"/>
              </a:rPr>
              <a:t>perempuan</a:t>
            </a:r>
            <a:r>
              <a:rPr lang="en-ID" sz="1200" b="0" dirty="0">
                <a:solidFill>
                  <a:schemeClr val="tx1"/>
                </a:solidFill>
                <a:effectLst/>
                <a:latin typeface="Dosis" pitchFamily="2" charset="0"/>
              </a:rPr>
              <a:t>. </a:t>
            </a:r>
            <a:r>
              <a:rPr lang="en-ID" sz="1200" b="0" dirty="0" err="1">
                <a:solidFill>
                  <a:schemeClr val="tx1"/>
                </a:solidFill>
                <a:effectLst/>
                <a:latin typeface="Dosis" pitchFamily="2" charset="0"/>
              </a:rPr>
              <a:t>Penamaan</a:t>
            </a:r>
            <a:r>
              <a:rPr lang="en-ID" sz="1200" b="0" dirty="0">
                <a:solidFill>
                  <a:schemeClr val="tx1"/>
                </a:solidFill>
                <a:effectLst/>
                <a:latin typeface="Dosis" pitchFamily="2" charset="0"/>
              </a:rPr>
              <a:t> </a:t>
            </a:r>
            <a:r>
              <a:rPr lang="en-ID" sz="1200" b="0" dirty="0" err="1">
                <a:solidFill>
                  <a:schemeClr val="tx1"/>
                </a:solidFill>
                <a:effectLst/>
                <a:latin typeface="Dosis" pitchFamily="2" charset="0"/>
              </a:rPr>
              <a:t>kolom</a:t>
            </a:r>
            <a:r>
              <a:rPr lang="en-ID" sz="1200" b="0" dirty="0">
                <a:solidFill>
                  <a:schemeClr val="tx1"/>
                </a:solidFill>
                <a:effectLst/>
                <a:latin typeface="Dosis" pitchFamily="2" charset="0"/>
              </a:rPr>
              <a:t> </a:t>
            </a:r>
            <a:r>
              <a:rPr lang="en-ID" sz="1200" b="0" dirty="0" err="1">
                <a:solidFill>
                  <a:schemeClr val="tx1"/>
                </a:solidFill>
                <a:effectLst/>
                <a:latin typeface="Dosis" pitchFamily="2" charset="0"/>
              </a:rPr>
              <a:t>ini</a:t>
            </a:r>
            <a:r>
              <a:rPr lang="en-ID" sz="1200" b="0" dirty="0">
                <a:solidFill>
                  <a:schemeClr val="tx1"/>
                </a:solidFill>
                <a:effectLst/>
                <a:latin typeface="Dosis" pitchFamily="2" charset="0"/>
              </a:rPr>
              <a:t> </a:t>
            </a:r>
            <a:r>
              <a:rPr lang="en-ID" sz="1200" b="0" dirty="0" err="1">
                <a:solidFill>
                  <a:schemeClr val="tx1"/>
                </a:solidFill>
                <a:effectLst/>
                <a:latin typeface="Dosis" pitchFamily="2" charset="0"/>
              </a:rPr>
              <a:t>agak</a:t>
            </a:r>
            <a:r>
              <a:rPr lang="en-ID" sz="1200" b="0" dirty="0">
                <a:solidFill>
                  <a:schemeClr val="tx1"/>
                </a:solidFill>
                <a:effectLst/>
                <a:latin typeface="Dosis" pitchFamily="2" charset="0"/>
              </a:rPr>
              <a:t> </a:t>
            </a:r>
            <a:r>
              <a:rPr lang="en-ID" sz="1200" b="0" dirty="0" err="1">
                <a:solidFill>
                  <a:schemeClr val="tx1"/>
                </a:solidFill>
                <a:effectLst/>
                <a:latin typeface="Dosis" pitchFamily="2" charset="0"/>
              </a:rPr>
              <a:t>membingungkan</a:t>
            </a:r>
            <a:r>
              <a:rPr lang="en-ID" sz="1200" b="0" dirty="0">
                <a:solidFill>
                  <a:schemeClr val="tx1"/>
                </a:solidFill>
                <a:effectLst/>
                <a:latin typeface="Dosis" pitchFamily="2" charset="0"/>
              </a:rPr>
              <a:t> </a:t>
            </a:r>
            <a:r>
              <a:rPr lang="en-ID" sz="1200" b="0" dirty="0" err="1">
                <a:solidFill>
                  <a:schemeClr val="tx1"/>
                </a:solidFill>
                <a:effectLst/>
                <a:latin typeface="Dosis" pitchFamily="2" charset="0"/>
              </a:rPr>
              <a:t>sehingga</a:t>
            </a:r>
            <a:r>
              <a:rPr lang="en-ID" sz="1200" b="0" dirty="0">
                <a:solidFill>
                  <a:schemeClr val="tx1"/>
                </a:solidFill>
                <a:effectLst/>
                <a:latin typeface="Dosis" pitchFamily="2" charset="0"/>
              </a:rPr>
              <a:t> </a:t>
            </a:r>
            <a:r>
              <a:rPr lang="en-ID" sz="1200" b="0" dirty="0" err="1">
                <a:solidFill>
                  <a:schemeClr val="tx1"/>
                </a:solidFill>
                <a:effectLst/>
                <a:latin typeface="Dosis" pitchFamily="2" charset="0"/>
              </a:rPr>
              <a:t>nanti</a:t>
            </a:r>
            <a:r>
              <a:rPr lang="en-ID" sz="1200" b="0" dirty="0">
                <a:solidFill>
                  <a:schemeClr val="tx1"/>
                </a:solidFill>
                <a:effectLst/>
                <a:latin typeface="Dosis" pitchFamily="2" charset="0"/>
              </a:rPr>
              <a:t> </a:t>
            </a:r>
            <a:r>
              <a:rPr lang="en-ID" sz="1200" b="0" dirty="0" err="1">
                <a:solidFill>
                  <a:schemeClr val="tx1"/>
                </a:solidFill>
                <a:effectLst/>
                <a:latin typeface="Dosis" pitchFamily="2" charset="0"/>
              </a:rPr>
              <a:t>akan</a:t>
            </a:r>
            <a:r>
              <a:rPr lang="en-ID" sz="1200" b="0" dirty="0">
                <a:solidFill>
                  <a:schemeClr val="tx1"/>
                </a:solidFill>
                <a:effectLst/>
                <a:latin typeface="Dosis" pitchFamily="2" charset="0"/>
              </a:rPr>
              <a:t> </a:t>
            </a:r>
            <a:r>
              <a:rPr lang="en-ID" sz="1200" b="0" dirty="0" err="1">
                <a:solidFill>
                  <a:schemeClr val="tx1"/>
                </a:solidFill>
                <a:effectLst/>
                <a:latin typeface="Dosis" pitchFamily="2" charset="0"/>
              </a:rPr>
              <a:t>dilakukan</a:t>
            </a:r>
            <a:r>
              <a:rPr lang="en-ID" sz="1200" b="0" dirty="0">
                <a:solidFill>
                  <a:schemeClr val="tx1"/>
                </a:solidFill>
                <a:effectLst/>
                <a:latin typeface="Dosis" pitchFamily="2" charset="0"/>
              </a:rPr>
              <a:t> </a:t>
            </a:r>
            <a:r>
              <a:rPr lang="en-ID" sz="1200" b="0" dirty="0" err="1">
                <a:solidFill>
                  <a:schemeClr val="tx1"/>
                </a:solidFill>
                <a:effectLst/>
                <a:latin typeface="Dosis" pitchFamily="2" charset="0"/>
              </a:rPr>
              <a:t>perubahan</a:t>
            </a:r>
            <a:r>
              <a:rPr lang="en-ID" sz="1200" b="0" dirty="0">
                <a:solidFill>
                  <a:schemeClr val="tx1"/>
                </a:solidFill>
                <a:effectLst/>
                <a:latin typeface="Dosis" pitchFamily="2" charset="0"/>
              </a:rPr>
              <a:t> </a:t>
            </a:r>
            <a:r>
              <a:rPr lang="en-ID" sz="1200" b="0" dirty="0" err="1">
                <a:solidFill>
                  <a:schemeClr val="tx1"/>
                </a:solidFill>
                <a:effectLst/>
                <a:latin typeface="Dosis" pitchFamily="2" charset="0"/>
              </a:rPr>
              <a:t>nama</a:t>
            </a:r>
            <a:r>
              <a:rPr lang="en-ID" sz="1200" b="0" dirty="0">
                <a:solidFill>
                  <a:schemeClr val="tx1"/>
                </a:solidFill>
                <a:effectLst/>
                <a:latin typeface="Dosis" pitchFamily="2" charset="0"/>
              </a:rPr>
              <a:t> </a:t>
            </a:r>
            <a:r>
              <a:rPr lang="en-ID" sz="1200" b="0" dirty="0" err="1">
                <a:solidFill>
                  <a:schemeClr val="tx1"/>
                </a:solidFill>
                <a:effectLst/>
                <a:latin typeface="Dosis" pitchFamily="2" charset="0"/>
              </a:rPr>
              <a:t>kolom</a:t>
            </a:r>
            <a:r>
              <a:rPr lang="en-ID" sz="1200" b="0" dirty="0">
                <a:solidFill>
                  <a:schemeClr val="tx1"/>
                </a:solidFill>
                <a:effectLst/>
                <a:latin typeface="Dosis" pitchFamily="2" charset="0"/>
              </a:rPr>
              <a:t>.</a:t>
            </a:r>
          </a:p>
          <a:p>
            <a:pPr algn="just">
              <a:buFont typeface="Arial" panose="020B0604020202020204" pitchFamily="34" charset="0"/>
              <a:buChar char="•"/>
            </a:pPr>
            <a:r>
              <a:rPr lang="en-ID" sz="1200" b="0" dirty="0" err="1">
                <a:solidFill>
                  <a:schemeClr val="tx1"/>
                </a:solidFill>
                <a:effectLst/>
                <a:latin typeface="Dosis" pitchFamily="2" charset="0"/>
              </a:rPr>
              <a:t>Cliked</a:t>
            </a:r>
            <a:r>
              <a:rPr lang="en-ID" sz="1200" b="0" dirty="0">
                <a:solidFill>
                  <a:schemeClr val="tx1"/>
                </a:solidFill>
                <a:effectLst/>
                <a:latin typeface="Dosis" pitchFamily="2" charset="0"/>
              </a:rPr>
              <a:t> on Ad </a:t>
            </a:r>
            <a:r>
              <a:rPr lang="en-ID" sz="1200" b="0" dirty="0" err="1">
                <a:solidFill>
                  <a:schemeClr val="tx1"/>
                </a:solidFill>
                <a:effectLst/>
                <a:latin typeface="Dosis" pitchFamily="2" charset="0"/>
              </a:rPr>
              <a:t>baik</a:t>
            </a:r>
            <a:r>
              <a:rPr lang="en-ID" sz="1200" b="0" dirty="0">
                <a:solidFill>
                  <a:schemeClr val="tx1"/>
                </a:solidFill>
                <a:effectLst/>
                <a:latin typeface="Dosis" pitchFamily="2" charset="0"/>
              </a:rPr>
              <a:t> value yes dan no </a:t>
            </a:r>
            <a:r>
              <a:rPr lang="en-ID" sz="1200" b="0" dirty="0" err="1">
                <a:solidFill>
                  <a:schemeClr val="tx1"/>
                </a:solidFill>
                <a:effectLst/>
                <a:latin typeface="Dosis" pitchFamily="2" charset="0"/>
              </a:rPr>
              <a:t>memiliki</a:t>
            </a:r>
            <a:r>
              <a:rPr lang="en-ID" sz="1200" b="0" dirty="0">
                <a:solidFill>
                  <a:schemeClr val="tx1"/>
                </a:solidFill>
                <a:effectLst/>
                <a:latin typeface="Dosis" pitchFamily="2" charset="0"/>
              </a:rPr>
              <a:t> </a:t>
            </a:r>
            <a:r>
              <a:rPr lang="en-ID" sz="1200" b="0" dirty="0" err="1">
                <a:solidFill>
                  <a:schemeClr val="tx1"/>
                </a:solidFill>
                <a:effectLst/>
                <a:latin typeface="Dosis" pitchFamily="2" charset="0"/>
              </a:rPr>
              <a:t>nilai</a:t>
            </a:r>
            <a:r>
              <a:rPr lang="en-ID" sz="1200" b="0" dirty="0">
                <a:solidFill>
                  <a:schemeClr val="tx1"/>
                </a:solidFill>
                <a:effectLst/>
                <a:latin typeface="Dosis" pitchFamily="2" charset="0"/>
              </a:rPr>
              <a:t> yang </a:t>
            </a:r>
            <a:r>
              <a:rPr lang="en-ID" sz="1200" b="0" dirty="0" err="1">
                <a:solidFill>
                  <a:schemeClr val="tx1"/>
                </a:solidFill>
                <a:effectLst/>
                <a:latin typeface="Dosis" pitchFamily="2" charset="0"/>
              </a:rPr>
              <a:t>sama</a:t>
            </a:r>
            <a:r>
              <a:rPr lang="en-ID" sz="1200" b="0" dirty="0">
                <a:solidFill>
                  <a:schemeClr val="tx1"/>
                </a:solidFill>
                <a:effectLst/>
                <a:latin typeface="Dosis" pitchFamily="2" charset="0"/>
              </a:rPr>
              <a:t>.</a:t>
            </a:r>
          </a:p>
          <a:p>
            <a:pPr algn="just">
              <a:buFont typeface="Arial" panose="020B0604020202020204" pitchFamily="34" charset="0"/>
              <a:buChar char="•"/>
            </a:pPr>
            <a:r>
              <a:rPr lang="en-ID" sz="1200" b="0" dirty="0">
                <a:solidFill>
                  <a:schemeClr val="tx1"/>
                </a:solidFill>
                <a:effectLst/>
                <a:latin typeface="Dosis" pitchFamily="2" charset="0"/>
              </a:rPr>
              <a:t>Kota </a:t>
            </a:r>
            <a:r>
              <a:rPr lang="en-ID" sz="1200" b="0" dirty="0" err="1">
                <a:solidFill>
                  <a:schemeClr val="tx1"/>
                </a:solidFill>
                <a:effectLst/>
                <a:latin typeface="Dosis" pitchFamily="2" charset="0"/>
              </a:rPr>
              <a:t>dengan</a:t>
            </a:r>
            <a:r>
              <a:rPr lang="en-ID" sz="1200" b="0" dirty="0">
                <a:solidFill>
                  <a:schemeClr val="tx1"/>
                </a:solidFill>
                <a:effectLst/>
                <a:latin typeface="Dosis" pitchFamily="2" charset="0"/>
              </a:rPr>
              <a:t> customers yang </a:t>
            </a:r>
            <a:r>
              <a:rPr lang="en-ID" sz="1200" b="0" dirty="0" err="1">
                <a:solidFill>
                  <a:schemeClr val="tx1"/>
                </a:solidFill>
                <a:effectLst/>
                <a:latin typeface="Dosis" pitchFamily="2" charset="0"/>
              </a:rPr>
              <a:t>terbanyak</a:t>
            </a:r>
            <a:r>
              <a:rPr lang="en-ID" sz="1200" b="0" dirty="0">
                <a:solidFill>
                  <a:schemeClr val="tx1"/>
                </a:solidFill>
                <a:effectLst/>
                <a:latin typeface="Dosis" pitchFamily="2" charset="0"/>
              </a:rPr>
              <a:t> </a:t>
            </a:r>
            <a:r>
              <a:rPr lang="en-ID" sz="1200" b="0" dirty="0" err="1">
                <a:solidFill>
                  <a:schemeClr val="tx1"/>
                </a:solidFill>
                <a:effectLst/>
                <a:latin typeface="Dosis" pitchFamily="2" charset="0"/>
              </a:rPr>
              <a:t>adalah</a:t>
            </a:r>
            <a:r>
              <a:rPr lang="en-ID" sz="1200" b="0" dirty="0">
                <a:solidFill>
                  <a:schemeClr val="tx1"/>
                </a:solidFill>
                <a:effectLst/>
                <a:latin typeface="Dosis" pitchFamily="2" charset="0"/>
              </a:rPr>
              <a:t> Kota Surabaya dan Bandung</a:t>
            </a:r>
          </a:p>
          <a:p>
            <a:pPr algn="just">
              <a:buFont typeface="Arial" panose="020B0604020202020204" pitchFamily="34" charset="0"/>
              <a:buChar char="•"/>
            </a:pPr>
            <a:r>
              <a:rPr lang="en-ID" sz="1200" b="0" dirty="0" err="1">
                <a:solidFill>
                  <a:schemeClr val="tx1"/>
                </a:solidFill>
                <a:effectLst/>
                <a:latin typeface="Dosis" pitchFamily="2" charset="0"/>
              </a:rPr>
              <a:t>Provinsi</a:t>
            </a:r>
            <a:r>
              <a:rPr lang="en-ID" sz="1200" b="0" dirty="0">
                <a:solidFill>
                  <a:schemeClr val="tx1"/>
                </a:solidFill>
                <a:effectLst/>
                <a:latin typeface="Dosis" pitchFamily="2" charset="0"/>
              </a:rPr>
              <a:t> </a:t>
            </a:r>
            <a:r>
              <a:rPr lang="en-ID" sz="1200" b="0" dirty="0" err="1">
                <a:solidFill>
                  <a:schemeClr val="tx1"/>
                </a:solidFill>
                <a:effectLst/>
                <a:latin typeface="Dosis" pitchFamily="2" charset="0"/>
              </a:rPr>
              <a:t>dengan</a:t>
            </a:r>
            <a:r>
              <a:rPr lang="en-ID" sz="1200" b="0" dirty="0">
                <a:solidFill>
                  <a:schemeClr val="tx1"/>
                </a:solidFill>
                <a:effectLst/>
                <a:latin typeface="Dosis" pitchFamily="2" charset="0"/>
              </a:rPr>
              <a:t> customers </a:t>
            </a:r>
            <a:r>
              <a:rPr lang="en-ID" sz="1200" b="0" dirty="0" err="1">
                <a:solidFill>
                  <a:schemeClr val="tx1"/>
                </a:solidFill>
                <a:effectLst/>
                <a:latin typeface="Dosis" pitchFamily="2" charset="0"/>
              </a:rPr>
              <a:t>terbanyak</a:t>
            </a:r>
            <a:r>
              <a:rPr lang="en-ID" sz="1200" b="0" dirty="0">
                <a:solidFill>
                  <a:schemeClr val="tx1"/>
                </a:solidFill>
                <a:effectLst/>
                <a:latin typeface="Dosis" pitchFamily="2" charset="0"/>
              </a:rPr>
              <a:t> </a:t>
            </a:r>
            <a:r>
              <a:rPr lang="en-ID" sz="1200" b="0" dirty="0" err="1">
                <a:solidFill>
                  <a:schemeClr val="tx1"/>
                </a:solidFill>
                <a:effectLst/>
                <a:latin typeface="Dosis" pitchFamily="2" charset="0"/>
              </a:rPr>
              <a:t>adalah</a:t>
            </a:r>
            <a:r>
              <a:rPr lang="en-ID" sz="1200" b="0" dirty="0">
                <a:solidFill>
                  <a:schemeClr val="tx1"/>
                </a:solidFill>
                <a:effectLst/>
                <a:latin typeface="Dosis" pitchFamily="2" charset="0"/>
              </a:rPr>
              <a:t> </a:t>
            </a:r>
            <a:r>
              <a:rPr lang="en-ID" sz="1200" b="0" dirty="0" err="1">
                <a:solidFill>
                  <a:schemeClr val="tx1"/>
                </a:solidFill>
                <a:effectLst/>
                <a:latin typeface="Dosis" pitchFamily="2" charset="0"/>
              </a:rPr>
              <a:t>provinsi</a:t>
            </a:r>
            <a:r>
              <a:rPr lang="en-ID" sz="1200" b="0" dirty="0">
                <a:solidFill>
                  <a:schemeClr val="tx1"/>
                </a:solidFill>
                <a:effectLst/>
                <a:latin typeface="Dosis" pitchFamily="2" charset="0"/>
              </a:rPr>
              <a:t> Daerah </a:t>
            </a:r>
            <a:r>
              <a:rPr lang="en-ID" sz="1200" b="0" dirty="0" err="1">
                <a:solidFill>
                  <a:schemeClr val="tx1"/>
                </a:solidFill>
                <a:effectLst/>
                <a:latin typeface="Dosis" pitchFamily="2" charset="0"/>
              </a:rPr>
              <a:t>Khusus</a:t>
            </a:r>
            <a:r>
              <a:rPr lang="en-ID" sz="1200" b="0" dirty="0">
                <a:solidFill>
                  <a:schemeClr val="tx1"/>
                </a:solidFill>
                <a:effectLst/>
                <a:latin typeface="Dosis" pitchFamily="2" charset="0"/>
              </a:rPr>
              <a:t> </a:t>
            </a:r>
            <a:r>
              <a:rPr lang="en-ID" sz="1200" b="0" dirty="0" err="1">
                <a:solidFill>
                  <a:schemeClr val="tx1"/>
                </a:solidFill>
                <a:effectLst/>
                <a:latin typeface="Dosis" pitchFamily="2" charset="0"/>
              </a:rPr>
              <a:t>Ibukota</a:t>
            </a:r>
            <a:r>
              <a:rPr lang="en-ID" sz="1200" b="0" dirty="0">
                <a:solidFill>
                  <a:schemeClr val="tx1"/>
                </a:solidFill>
                <a:effectLst/>
                <a:latin typeface="Dosis" pitchFamily="2" charset="0"/>
              </a:rPr>
              <a:t> Jakarta</a:t>
            </a:r>
          </a:p>
          <a:p>
            <a:pPr algn="just">
              <a:buFont typeface="Arial" panose="020B0604020202020204" pitchFamily="34" charset="0"/>
              <a:buChar char="•"/>
            </a:pPr>
            <a:r>
              <a:rPr lang="en-ID" sz="1200" b="0" dirty="0" err="1">
                <a:solidFill>
                  <a:schemeClr val="tx1"/>
                </a:solidFill>
                <a:effectLst/>
                <a:latin typeface="Dosis" pitchFamily="2" charset="0"/>
              </a:rPr>
              <a:t>Berdasarkan</a:t>
            </a:r>
            <a:r>
              <a:rPr lang="en-ID" sz="1200" b="0" dirty="0">
                <a:solidFill>
                  <a:schemeClr val="tx1"/>
                </a:solidFill>
                <a:effectLst/>
                <a:latin typeface="Dosis" pitchFamily="2" charset="0"/>
              </a:rPr>
              <a:t> 'category' </a:t>
            </a:r>
            <a:r>
              <a:rPr lang="en-ID" sz="1200" b="0" dirty="0" err="1">
                <a:solidFill>
                  <a:schemeClr val="tx1"/>
                </a:solidFill>
                <a:effectLst/>
                <a:latin typeface="Dosis" pitchFamily="2" charset="0"/>
              </a:rPr>
              <a:t>nilai</a:t>
            </a:r>
            <a:r>
              <a:rPr lang="en-ID" sz="1200" b="0" dirty="0">
                <a:solidFill>
                  <a:schemeClr val="tx1"/>
                </a:solidFill>
                <a:effectLst/>
                <a:latin typeface="Dosis" pitchFamily="2" charset="0"/>
              </a:rPr>
              <a:t> yang paling </a:t>
            </a:r>
            <a:r>
              <a:rPr lang="en-ID" sz="1200" b="0" dirty="0" err="1">
                <a:solidFill>
                  <a:schemeClr val="tx1"/>
                </a:solidFill>
                <a:effectLst/>
                <a:latin typeface="Dosis" pitchFamily="2" charset="0"/>
              </a:rPr>
              <a:t>banyak</a:t>
            </a:r>
            <a:r>
              <a:rPr lang="en-ID" sz="1200" b="0" dirty="0">
                <a:solidFill>
                  <a:schemeClr val="tx1"/>
                </a:solidFill>
                <a:effectLst/>
                <a:latin typeface="Dosis" pitchFamily="2" charset="0"/>
              </a:rPr>
              <a:t> </a:t>
            </a:r>
            <a:r>
              <a:rPr lang="en-ID" sz="1200" b="0" dirty="0" err="1">
                <a:solidFill>
                  <a:schemeClr val="tx1"/>
                </a:solidFill>
                <a:effectLst/>
                <a:latin typeface="Dosis" pitchFamily="2" charset="0"/>
              </a:rPr>
              <a:t>adalah</a:t>
            </a:r>
            <a:r>
              <a:rPr lang="en-ID" sz="1200" b="0" dirty="0">
                <a:solidFill>
                  <a:schemeClr val="tx1"/>
                </a:solidFill>
                <a:effectLst/>
                <a:latin typeface="Dosis" pitchFamily="2" charset="0"/>
              </a:rPr>
              <a:t> </a:t>
            </a:r>
            <a:r>
              <a:rPr lang="en-ID" sz="1200" b="0" dirty="0" err="1">
                <a:solidFill>
                  <a:schemeClr val="tx1"/>
                </a:solidFill>
                <a:effectLst/>
                <a:latin typeface="Dosis" pitchFamily="2" charset="0"/>
              </a:rPr>
              <a:t>Otomotif</a:t>
            </a:r>
            <a:r>
              <a:rPr lang="en-ID" sz="1200" b="0" dirty="0">
                <a:solidFill>
                  <a:schemeClr val="tx1"/>
                </a:solidFill>
                <a:effectLst/>
                <a:latin typeface="Dosis" pitchFamily="2" charset="0"/>
              </a:rPr>
              <a:t>.</a:t>
            </a:r>
          </a:p>
        </p:txBody>
      </p:sp>
      <p:sp>
        <p:nvSpPr>
          <p:cNvPr id="19" name="TextBox 18">
            <a:extLst>
              <a:ext uri="{FF2B5EF4-FFF2-40B4-BE49-F238E27FC236}">
                <a16:creationId xmlns:a16="http://schemas.microsoft.com/office/drawing/2014/main" id="{E512B361-10D5-F2B6-262C-D0EC209AF81A}"/>
              </a:ext>
            </a:extLst>
          </p:cNvPr>
          <p:cNvSpPr txBox="1"/>
          <p:nvPr/>
        </p:nvSpPr>
        <p:spPr>
          <a:xfrm>
            <a:off x="55221" y="1019693"/>
            <a:ext cx="4572000" cy="307777"/>
          </a:xfrm>
          <a:prstGeom prst="rect">
            <a:avLst/>
          </a:prstGeom>
          <a:noFill/>
        </p:spPr>
        <p:txBody>
          <a:bodyPr wrap="square">
            <a:spAutoFit/>
          </a:bodyPr>
          <a:lstStyle/>
          <a:p>
            <a:pPr marL="285750" lvl="0" indent="-285750" algn="just" rtl="0">
              <a:spcBef>
                <a:spcPts val="0"/>
              </a:spcBef>
              <a:spcAft>
                <a:spcPts val="0"/>
              </a:spcAft>
              <a:buFont typeface="Wingdings" panose="05000000000000000000" pitchFamily="2" charset="2"/>
              <a:buChar char="v"/>
            </a:pPr>
            <a:r>
              <a:rPr lang="en-US" b="1" dirty="0">
                <a:solidFill>
                  <a:schemeClr val="dk1"/>
                </a:solidFill>
                <a:latin typeface="Dosis"/>
                <a:ea typeface="Dosis"/>
                <a:cs typeface="Dosis"/>
                <a:sym typeface="Dosis"/>
              </a:rPr>
              <a:t>Data </a:t>
            </a:r>
            <a:r>
              <a:rPr lang="en-US" b="1" dirty="0" err="1">
                <a:solidFill>
                  <a:schemeClr val="dk1"/>
                </a:solidFill>
                <a:latin typeface="Dosis"/>
                <a:ea typeface="Dosis"/>
                <a:cs typeface="Dosis"/>
                <a:sym typeface="Dosis"/>
              </a:rPr>
              <a:t>Kategorik</a:t>
            </a:r>
            <a:endParaRPr lang="en-US" b="1" dirty="0">
              <a:solidFill>
                <a:schemeClr val="dk1"/>
              </a:solidFill>
              <a:latin typeface="Dosis"/>
              <a:ea typeface="Dosis"/>
              <a:cs typeface="Dosis"/>
              <a:sym typeface="Dosis"/>
            </a:endParaRPr>
          </a:p>
        </p:txBody>
      </p:sp>
      <p:sp>
        <p:nvSpPr>
          <p:cNvPr id="21" name="TextBox 20">
            <a:extLst>
              <a:ext uri="{FF2B5EF4-FFF2-40B4-BE49-F238E27FC236}">
                <a16:creationId xmlns:a16="http://schemas.microsoft.com/office/drawing/2014/main" id="{969D8446-EAF5-9CAA-0DD1-52D1450FE597}"/>
              </a:ext>
            </a:extLst>
          </p:cNvPr>
          <p:cNvSpPr txBox="1"/>
          <p:nvPr/>
        </p:nvSpPr>
        <p:spPr>
          <a:xfrm>
            <a:off x="55221" y="577474"/>
            <a:ext cx="4572000" cy="338554"/>
          </a:xfrm>
          <a:prstGeom prst="rect">
            <a:avLst/>
          </a:prstGeom>
          <a:noFill/>
        </p:spPr>
        <p:txBody>
          <a:bodyPr wrap="square">
            <a:spAutoFit/>
          </a:bodyPr>
          <a:lstStyle/>
          <a:p>
            <a:pPr marL="285750" lvl="0" indent="-285750" algn="just" rtl="0">
              <a:spcBef>
                <a:spcPts val="0"/>
              </a:spcBef>
              <a:spcAft>
                <a:spcPts val="0"/>
              </a:spcAft>
              <a:buFont typeface="Wingdings" panose="05000000000000000000" pitchFamily="2" charset="2"/>
              <a:buChar char="q"/>
            </a:pPr>
            <a:r>
              <a:rPr lang="en-US" sz="1600" b="1" dirty="0" err="1">
                <a:solidFill>
                  <a:schemeClr val="dk1"/>
                </a:solidFill>
                <a:latin typeface="Dosis"/>
                <a:ea typeface="Dosis"/>
                <a:cs typeface="Dosis"/>
                <a:sym typeface="Dosis"/>
              </a:rPr>
              <a:t>Statistika</a:t>
            </a:r>
            <a:r>
              <a:rPr lang="en-US" sz="1600" b="1" dirty="0">
                <a:solidFill>
                  <a:schemeClr val="dk1"/>
                </a:solidFill>
                <a:latin typeface="Dosis"/>
                <a:ea typeface="Dosis"/>
                <a:cs typeface="Dosis"/>
                <a:sym typeface="Dosis"/>
              </a:rPr>
              <a:t> </a:t>
            </a:r>
            <a:r>
              <a:rPr lang="en-US" sz="1600" b="1" dirty="0" err="1">
                <a:solidFill>
                  <a:schemeClr val="dk1"/>
                </a:solidFill>
                <a:latin typeface="Dosis"/>
                <a:ea typeface="Dosis"/>
                <a:cs typeface="Dosis"/>
                <a:sym typeface="Dosis"/>
              </a:rPr>
              <a:t>Deskriptif</a:t>
            </a:r>
            <a:endParaRPr lang="en-US" sz="1600" b="1" dirty="0">
              <a:solidFill>
                <a:schemeClr val="dk1"/>
              </a:solidFill>
              <a:latin typeface="Dosis"/>
              <a:ea typeface="Dosis"/>
              <a:cs typeface="Dosis"/>
              <a:sym typeface="Dosis"/>
            </a:endParaRPr>
          </a:p>
        </p:txBody>
      </p:sp>
      <p:sp>
        <p:nvSpPr>
          <p:cNvPr id="22" name="TextBox 21">
            <a:extLst>
              <a:ext uri="{FF2B5EF4-FFF2-40B4-BE49-F238E27FC236}">
                <a16:creationId xmlns:a16="http://schemas.microsoft.com/office/drawing/2014/main" id="{422A10EF-D6FC-C816-525A-058EF812FD47}"/>
              </a:ext>
            </a:extLst>
          </p:cNvPr>
          <p:cNvSpPr txBox="1"/>
          <p:nvPr/>
        </p:nvSpPr>
        <p:spPr>
          <a:xfrm>
            <a:off x="5389221" y="1019692"/>
            <a:ext cx="4572000" cy="307777"/>
          </a:xfrm>
          <a:prstGeom prst="rect">
            <a:avLst/>
          </a:prstGeom>
          <a:noFill/>
        </p:spPr>
        <p:txBody>
          <a:bodyPr wrap="square">
            <a:spAutoFit/>
          </a:bodyPr>
          <a:lstStyle/>
          <a:p>
            <a:pPr marL="285750" lvl="0" indent="-285750" algn="just" rtl="0">
              <a:spcBef>
                <a:spcPts val="0"/>
              </a:spcBef>
              <a:spcAft>
                <a:spcPts val="0"/>
              </a:spcAft>
              <a:buFont typeface="Wingdings" panose="05000000000000000000" pitchFamily="2" charset="2"/>
              <a:buChar char="v"/>
            </a:pPr>
            <a:r>
              <a:rPr lang="en-US" b="1" dirty="0">
                <a:solidFill>
                  <a:schemeClr val="dk1"/>
                </a:solidFill>
                <a:latin typeface="Dosis"/>
                <a:ea typeface="Dosis"/>
                <a:cs typeface="Dosis"/>
                <a:sym typeface="Dosis"/>
              </a:rPr>
              <a:t>Data Datetime</a:t>
            </a:r>
          </a:p>
        </p:txBody>
      </p:sp>
      <p:pic>
        <p:nvPicPr>
          <p:cNvPr id="24" name="Picture 23">
            <a:extLst>
              <a:ext uri="{FF2B5EF4-FFF2-40B4-BE49-F238E27FC236}">
                <a16:creationId xmlns:a16="http://schemas.microsoft.com/office/drawing/2014/main" id="{F4436EE7-319B-837C-72C0-0A3F3FDD1027}"/>
              </a:ext>
            </a:extLst>
          </p:cNvPr>
          <p:cNvPicPr>
            <a:picLocks noChangeAspect="1"/>
          </p:cNvPicPr>
          <p:nvPr/>
        </p:nvPicPr>
        <p:blipFill>
          <a:blip r:embed="rId4"/>
          <a:stretch>
            <a:fillRect/>
          </a:stretch>
        </p:blipFill>
        <p:spPr>
          <a:xfrm>
            <a:off x="5729340" y="1327469"/>
            <a:ext cx="1348793" cy="1240019"/>
          </a:xfrm>
          <a:prstGeom prst="rect">
            <a:avLst/>
          </a:prstGeom>
        </p:spPr>
      </p:pic>
      <p:sp>
        <p:nvSpPr>
          <p:cNvPr id="25" name="Google Shape;108;p26">
            <a:extLst>
              <a:ext uri="{FF2B5EF4-FFF2-40B4-BE49-F238E27FC236}">
                <a16:creationId xmlns:a16="http://schemas.microsoft.com/office/drawing/2014/main" id="{1BEB1EC7-1085-5791-A78B-D45349EB8B96}"/>
              </a:ext>
            </a:extLst>
          </p:cNvPr>
          <p:cNvSpPr txBox="1">
            <a:spLocks/>
          </p:cNvSpPr>
          <p:nvPr/>
        </p:nvSpPr>
        <p:spPr>
          <a:xfrm>
            <a:off x="4602093" y="2576013"/>
            <a:ext cx="4361725" cy="25920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algn="just">
              <a:buFont typeface="Arial" panose="020B0604020202020204" pitchFamily="34" charset="0"/>
              <a:buChar char="•"/>
            </a:pPr>
            <a:r>
              <a:rPr lang="en-ID" sz="1200" b="0" dirty="0" err="1">
                <a:solidFill>
                  <a:schemeClr val="tx1"/>
                </a:solidFill>
                <a:effectLst/>
                <a:latin typeface="Dosis" pitchFamily="2" charset="0"/>
              </a:rPr>
              <a:t>Terdapat</a:t>
            </a:r>
            <a:r>
              <a:rPr lang="en-ID" sz="1200" b="0" dirty="0">
                <a:solidFill>
                  <a:schemeClr val="tx1"/>
                </a:solidFill>
                <a:effectLst/>
                <a:latin typeface="Dosis" pitchFamily="2" charset="0"/>
              </a:rPr>
              <a:t> </a:t>
            </a:r>
            <a:r>
              <a:rPr lang="en-ID" sz="1200" b="0" dirty="0" err="1">
                <a:solidFill>
                  <a:schemeClr val="tx1"/>
                </a:solidFill>
                <a:effectLst/>
                <a:latin typeface="Dosis" pitchFamily="2" charset="0"/>
              </a:rPr>
              <a:t>perbedaan</a:t>
            </a:r>
            <a:r>
              <a:rPr lang="en-ID" sz="1200" b="0" dirty="0">
                <a:solidFill>
                  <a:schemeClr val="tx1"/>
                </a:solidFill>
                <a:effectLst/>
                <a:latin typeface="Dosis" pitchFamily="2" charset="0"/>
              </a:rPr>
              <a:t> </a:t>
            </a:r>
            <a:r>
              <a:rPr lang="en-ID" sz="1200" b="0" dirty="0" err="1">
                <a:solidFill>
                  <a:schemeClr val="tx1"/>
                </a:solidFill>
                <a:effectLst/>
                <a:latin typeface="Dosis" pitchFamily="2" charset="0"/>
              </a:rPr>
              <a:t>antara</a:t>
            </a:r>
            <a:r>
              <a:rPr lang="en-ID" sz="1200" b="0" dirty="0">
                <a:solidFill>
                  <a:schemeClr val="tx1"/>
                </a:solidFill>
                <a:effectLst/>
                <a:latin typeface="Dosis" pitchFamily="2" charset="0"/>
              </a:rPr>
              <a:t> </a:t>
            </a:r>
            <a:r>
              <a:rPr lang="en-ID" sz="1200" b="0" dirty="0" err="1">
                <a:solidFill>
                  <a:schemeClr val="tx1"/>
                </a:solidFill>
                <a:effectLst/>
                <a:latin typeface="Dosis" pitchFamily="2" charset="0"/>
              </a:rPr>
              <a:t>nilai</a:t>
            </a:r>
            <a:r>
              <a:rPr lang="en-ID" sz="1200" b="0" dirty="0">
                <a:solidFill>
                  <a:schemeClr val="tx1"/>
                </a:solidFill>
                <a:effectLst/>
                <a:latin typeface="Dosis" pitchFamily="2" charset="0"/>
              </a:rPr>
              <a:t> 'count' </a:t>
            </a:r>
            <a:r>
              <a:rPr lang="en-ID" sz="1200" b="0" dirty="0" err="1">
                <a:solidFill>
                  <a:schemeClr val="tx1"/>
                </a:solidFill>
                <a:effectLst/>
                <a:latin typeface="Dosis" pitchFamily="2" charset="0"/>
              </a:rPr>
              <a:t>dengan</a:t>
            </a:r>
            <a:r>
              <a:rPr lang="en-ID" sz="1200" b="0" dirty="0">
                <a:solidFill>
                  <a:schemeClr val="tx1"/>
                </a:solidFill>
                <a:effectLst/>
                <a:latin typeface="Dosis" pitchFamily="2" charset="0"/>
              </a:rPr>
              <a:t> 'unique' yang </a:t>
            </a:r>
            <a:r>
              <a:rPr lang="en-ID" sz="1200" b="0" dirty="0" err="1">
                <a:solidFill>
                  <a:schemeClr val="tx1"/>
                </a:solidFill>
                <a:effectLst/>
                <a:latin typeface="Dosis" pitchFamily="2" charset="0"/>
              </a:rPr>
              <a:t>menandakana</a:t>
            </a:r>
            <a:r>
              <a:rPr lang="en-ID" sz="1200" b="0" dirty="0">
                <a:solidFill>
                  <a:schemeClr val="tx1"/>
                </a:solidFill>
                <a:effectLst/>
                <a:latin typeface="Dosis" pitchFamily="2" charset="0"/>
              </a:rPr>
              <a:t> </a:t>
            </a:r>
            <a:r>
              <a:rPr lang="en-ID" sz="1200" b="0" dirty="0" err="1">
                <a:solidFill>
                  <a:schemeClr val="tx1"/>
                </a:solidFill>
                <a:effectLst/>
                <a:latin typeface="Dosis" pitchFamily="2" charset="0"/>
              </a:rPr>
              <a:t>bahwa</a:t>
            </a:r>
            <a:r>
              <a:rPr lang="en-ID" sz="1200" b="0" dirty="0">
                <a:solidFill>
                  <a:schemeClr val="tx1"/>
                </a:solidFill>
                <a:effectLst/>
                <a:latin typeface="Dosis" pitchFamily="2" charset="0"/>
              </a:rPr>
              <a:t> </a:t>
            </a:r>
            <a:r>
              <a:rPr lang="en-ID" sz="1200" b="0" dirty="0" err="1">
                <a:solidFill>
                  <a:schemeClr val="tx1"/>
                </a:solidFill>
                <a:effectLst/>
                <a:latin typeface="Dosis" pitchFamily="2" charset="0"/>
              </a:rPr>
              <a:t>terdapat</a:t>
            </a:r>
            <a:r>
              <a:rPr lang="en-ID" sz="1200" b="0" dirty="0">
                <a:solidFill>
                  <a:schemeClr val="tx1"/>
                </a:solidFill>
                <a:effectLst/>
                <a:latin typeface="Dosis" pitchFamily="2" charset="0"/>
              </a:rPr>
              <a:t> customer yang </a:t>
            </a:r>
            <a:r>
              <a:rPr lang="en-ID" sz="1200" b="0" dirty="0" err="1">
                <a:solidFill>
                  <a:schemeClr val="tx1"/>
                </a:solidFill>
                <a:effectLst/>
                <a:latin typeface="Dosis" pitchFamily="2" charset="0"/>
              </a:rPr>
              <a:t>mengklik</a:t>
            </a:r>
            <a:r>
              <a:rPr lang="en-ID" sz="1200" b="0" dirty="0">
                <a:solidFill>
                  <a:schemeClr val="tx1"/>
                </a:solidFill>
                <a:effectLst/>
                <a:latin typeface="Dosis" pitchFamily="2" charset="0"/>
              </a:rPr>
              <a:t> </a:t>
            </a:r>
            <a:r>
              <a:rPr lang="en-ID" sz="1200" b="0" dirty="0" err="1">
                <a:solidFill>
                  <a:schemeClr val="tx1"/>
                </a:solidFill>
                <a:effectLst/>
                <a:latin typeface="Dosis" pitchFamily="2" charset="0"/>
              </a:rPr>
              <a:t>iklan</a:t>
            </a:r>
            <a:r>
              <a:rPr lang="en-ID" sz="1200" b="0" dirty="0">
                <a:solidFill>
                  <a:schemeClr val="tx1"/>
                </a:solidFill>
                <a:effectLst/>
                <a:latin typeface="Dosis" pitchFamily="2" charset="0"/>
              </a:rPr>
              <a:t> </a:t>
            </a:r>
            <a:r>
              <a:rPr lang="en-ID" sz="1200" b="0" dirty="0" err="1">
                <a:solidFill>
                  <a:schemeClr val="tx1"/>
                </a:solidFill>
                <a:effectLst/>
                <a:latin typeface="Dosis" pitchFamily="2" charset="0"/>
              </a:rPr>
              <a:t>secara</a:t>
            </a:r>
            <a:r>
              <a:rPr lang="en-ID" sz="1200" b="0" dirty="0">
                <a:solidFill>
                  <a:schemeClr val="tx1"/>
                </a:solidFill>
                <a:effectLst/>
                <a:latin typeface="Dosis" pitchFamily="2" charset="0"/>
              </a:rPr>
              <a:t> </a:t>
            </a:r>
            <a:r>
              <a:rPr lang="en-ID" sz="1200" b="0" dirty="0" err="1">
                <a:solidFill>
                  <a:schemeClr val="tx1"/>
                </a:solidFill>
                <a:effectLst/>
                <a:latin typeface="Dosis" pitchFamily="2" charset="0"/>
              </a:rPr>
              <a:t>bersamaan</a:t>
            </a:r>
            <a:r>
              <a:rPr lang="en-ID" sz="1200" b="0" dirty="0">
                <a:solidFill>
                  <a:schemeClr val="tx1"/>
                </a:solidFill>
                <a:effectLst/>
                <a:latin typeface="Dosis" pitchFamily="2" charset="0"/>
              </a:rPr>
              <a:t>.</a:t>
            </a:r>
          </a:p>
          <a:p>
            <a:pPr algn="just">
              <a:buFont typeface="Arial" panose="020B0604020202020204" pitchFamily="34" charset="0"/>
              <a:buChar char="•"/>
            </a:pPr>
            <a:r>
              <a:rPr lang="en-ID" sz="1200" b="0" dirty="0">
                <a:solidFill>
                  <a:schemeClr val="tx1"/>
                </a:solidFill>
                <a:effectLst/>
                <a:latin typeface="Dosis" pitchFamily="2" charset="0"/>
              </a:rPr>
              <a:t>2 kali </a:t>
            </a:r>
            <a:r>
              <a:rPr lang="en-ID" sz="1200" b="0" dirty="0" err="1">
                <a:solidFill>
                  <a:schemeClr val="tx1"/>
                </a:solidFill>
                <a:effectLst/>
                <a:latin typeface="Dosis" pitchFamily="2" charset="0"/>
              </a:rPr>
              <a:t>dengan</a:t>
            </a:r>
            <a:r>
              <a:rPr lang="en-ID" sz="1200" b="0" dirty="0">
                <a:solidFill>
                  <a:schemeClr val="tx1"/>
                </a:solidFill>
                <a:effectLst/>
                <a:latin typeface="Dosis" pitchFamily="2" charset="0"/>
              </a:rPr>
              <a:t> customer yang </a:t>
            </a:r>
            <a:r>
              <a:rPr lang="en-ID" sz="1200" b="0" dirty="0" err="1">
                <a:solidFill>
                  <a:schemeClr val="tx1"/>
                </a:solidFill>
                <a:effectLst/>
                <a:latin typeface="Dosis" pitchFamily="2" charset="0"/>
              </a:rPr>
              <a:t>berbeda</a:t>
            </a:r>
            <a:r>
              <a:rPr lang="en-ID" sz="1200" b="0" dirty="0">
                <a:solidFill>
                  <a:schemeClr val="tx1"/>
                </a:solidFill>
                <a:effectLst/>
                <a:latin typeface="Dosis" pitchFamily="2" charset="0"/>
              </a:rPr>
              <a:t> </a:t>
            </a:r>
            <a:r>
              <a:rPr lang="en-ID" sz="1200" b="0" dirty="0" err="1">
                <a:solidFill>
                  <a:schemeClr val="tx1"/>
                </a:solidFill>
                <a:effectLst/>
                <a:latin typeface="Dosis" pitchFamily="2" charset="0"/>
              </a:rPr>
              <a:t>mengklik</a:t>
            </a:r>
            <a:r>
              <a:rPr lang="en-ID" sz="1200" b="0" dirty="0">
                <a:solidFill>
                  <a:schemeClr val="tx1"/>
                </a:solidFill>
                <a:effectLst/>
                <a:latin typeface="Dosis" pitchFamily="2" charset="0"/>
              </a:rPr>
              <a:t> </a:t>
            </a:r>
            <a:r>
              <a:rPr lang="en-ID" sz="1200" b="0" dirty="0" err="1">
                <a:solidFill>
                  <a:schemeClr val="tx1"/>
                </a:solidFill>
                <a:effectLst/>
                <a:latin typeface="Dosis" pitchFamily="2" charset="0"/>
              </a:rPr>
              <a:t>iklan</a:t>
            </a:r>
            <a:r>
              <a:rPr lang="en-ID" sz="1200" b="0" dirty="0">
                <a:solidFill>
                  <a:schemeClr val="tx1"/>
                </a:solidFill>
                <a:effectLst/>
                <a:latin typeface="Dosis" pitchFamily="2" charset="0"/>
              </a:rPr>
              <a:t> </a:t>
            </a:r>
            <a:r>
              <a:rPr lang="en-ID" sz="1200" b="0" dirty="0" err="1">
                <a:solidFill>
                  <a:schemeClr val="tx1"/>
                </a:solidFill>
                <a:effectLst/>
                <a:latin typeface="Dosis" pitchFamily="2" charset="0"/>
              </a:rPr>
              <a:t>diwaktu</a:t>
            </a:r>
            <a:r>
              <a:rPr lang="en-ID" sz="1200" b="0" dirty="0">
                <a:solidFill>
                  <a:schemeClr val="tx1"/>
                </a:solidFill>
                <a:effectLst/>
                <a:latin typeface="Dosis" pitchFamily="2" charset="0"/>
              </a:rPr>
              <a:t> yang </a:t>
            </a:r>
            <a:r>
              <a:rPr lang="en-ID" sz="1200" b="0" dirty="0" err="1">
                <a:solidFill>
                  <a:schemeClr val="tx1"/>
                </a:solidFill>
                <a:effectLst/>
                <a:latin typeface="Dosis" pitchFamily="2" charset="0"/>
              </a:rPr>
              <a:t>bersamaan</a:t>
            </a:r>
            <a:r>
              <a:rPr lang="en-ID" sz="1200" b="0" dirty="0">
                <a:solidFill>
                  <a:schemeClr val="tx1"/>
                </a:solidFill>
                <a:effectLst/>
                <a:latin typeface="Dosis" pitchFamily="2" charset="0"/>
              </a:rPr>
              <a:t> </a:t>
            </a:r>
            <a:r>
              <a:rPr lang="en-ID" sz="1200" b="0" dirty="0" err="1">
                <a:solidFill>
                  <a:schemeClr val="tx1"/>
                </a:solidFill>
                <a:effectLst/>
                <a:latin typeface="Dosis" pitchFamily="2" charset="0"/>
              </a:rPr>
              <a:t>yaitu</a:t>
            </a:r>
            <a:r>
              <a:rPr lang="en-ID" sz="1200" b="0" dirty="0">
                <a:solidFill>
                  <a:schemeClr val="tx1"/>
                </a:solidFill>
                <a:effectLst/>
                <a:latin typeface="Dosis" pitchFamily="2" charset="0"/>
              </a:rPr>
              <a:t>  pada 2016-05-26 15:40:00</a:t>
            </a:r>
          </a:p>
          <a:p>
            <a:pPr algn="just">
              <a:buFont typeface="Arial" panose="020B0604020202020204" pitchFamily="34" charset="0"/>
              <a:buChar char="•"/>
            </a:pPr>
            <a:r>
              <a:rPr lang="en-ID" sz="1200" b="0" dirty="0" err="1">
                <a:solidFill>
                  <a:schemeClr val="tx1"/>
                </a:solidFill>
                <a:effectLst/>
                <a:latin typeface="Dosis" pitchFamily="2" charset="0"/>
              </a:rPr>
              <a:t>Iklan</a:t>
            </a:r>
            <a:r>
              <a:rPr lang="en-ID" sz="1200" b="0" dirty="0">
                <a:solidFill>
                  <a:schemeClr val="tx1"/>
                </a:solidFill>
                <a:effectLst/>
                <a:latin typeface="Dosis" pitchFamily="2" charset="0"/>
              </a:rPr>
              <a:t> </a:t>
            </a:r>
            <a:r>
              <a:rPr lang="en-ID" sz="1200" b="0" dirty="0" err="1">
                <a:solidFill>
                  <a:schemeClr val="tx1"/>
                </a:solidFill>
                <a:effectLst/>
                <a:latin typeface="Dosis" pitchFamily="2" charset="0"/>
              </a:rPr>
              <a:t>pertama</a:t>
            </a:r>
            <a:r>
              <a:rPr lang="en-ID" sz="1200" b="0" dirty="0">
                <a:solidFill>
                  <a:schemeClr val="tx1"/>
                </a:solidFill>
                <a:effectLst/>
                <a:latin typeface="Dosis" pitchFamily="2" charset="0"/>
              </a:rPr>
              <a:t> kali </a:t>
            </a:r>
            <a:r>
              <a:rPr lang="en-ID" sz="1200" b="0" dirty="0" err="1">
                <a:solidFill>
                  <a:schemeClr val="tx1"/>
                </a:solidFill>
                <a:effectLst/>
                <a:latin typeface="Dosis" pitchFamily="2" charset="0"/>
              </a:rPr>
              <a:t>diklik</a:t>
            </a:r>
            <a:r>
              <a:rPr lang="en-ID" sz="1200" b="0" dirty="0">
                <a:solidFill>
                  <a:schemeClr val="tx1"/>
                </a:solidFill>
                <a:effectLst/>
                <a:latin typeface="Dosis" pitchFamily="2" charset="0"/>
              </a:rPr>
              <a:t> pada 2016-01-01 02:52:00</a:t>
            </a:r>
          </a:p>
          <a:p>
            <a:pPr algn="just">
              <a:buFont typeface="Arial" panose="020B0604020202020204" pitchFamily="34" charset="0"/>
              <a:buChar char="•"/>
            </a:pPr>
            <a:r>
              <a:rPr lang="en-ID" sz="1200" b="0" dirty="0" err="1">
                <a:solidFill>
                  <a:schemeClr val="tx1"/>
                </a:solidFill>
                <a:effectLst/>
                <a:latin typeface="Dosis" pitchFamily="2" charset="0"/>
              </a:rPr>
              <a:t>klan</a:t>
            </a:r>
            <a:r>
              <a:rPr lang="en-ID" sz="1200" b="0" dirty="0">
                <a:solidFill>
                  <a:schemeClr val="tx1"/>
                </a:solidFill>
                <a:effectLst/>
                <a:latin typeface="Dosis" pitchFamily="2" charset="0"/>
              </a:rPr>
              <a:t> </a:t>
            </a:r>
            <a:r>
              <a:rPr lang="en-ID" sz="1200" b="0" dirty="0" err="1">
                <a:solidFill>
                  <a:schemeClr val="tx1"/>
                </a:solidFill>
                <a:effectLst/>
                <a:latin typeface="Dosis" pitchFamily="2" charset="0"/>
              </a:rPr>
              <a:t>terakhir</a:t>
            </a:r>
            <a:r>
              <a:rPr lang="en-ID" sz="1200" b="0" dirty="0">
                <a:solidFill>
                  <a:schemeClr val="tx1"/>
                </a:solidFill>
                <a:effectLst/>
                <a:latin typeface="Dosis" pitchFamily="2" charset="0"/>
              </a:rPr>
              <a:t> </a:t>
            </a:r>
            <a:r>
              <a:rPr lang="en-ID" sz="1200" b="0" dirty="0" err="1">
                <a:solidFill>
                  <a:schemeClr val="tx1"/>
                </a:solidFill>
                <a:effectLst/>
                <a:latin typeface="Dosis" pitchFamily="2" charset="0"/>
              </a:rPr>
              <a:t>kalik</a:t>
            </a:r>
            <a:r>
              <a:rPr lang="en-ID" sz="1200" b="0" dirty="0">
                <a:solidFill>
                  <a:schemeClr val="tx1"/>
                </a:solidFill>
                <a:effectLst/>
                <a:latin typeface="Dosis" pitchFamily="2" charset="0"/>
              </a:rPr>
              <a:t> </a:t>
            </a:r>
            <a:r>
              <a:rPr lang="en-ID" sz="1200" b="0" dirty="0" err="1">
                <a:solidFill>
                  <a:schemeClr val="tx1"/>
                </a:solidFill>
                <a:effectLst/>
                <a:latin typeface="Dosis" pitchFamily="2" charset="0"/>
              </a:rPr>
              <a:t>diklik</a:t>
            </a:r>
            <a:r>
              <a:rPr lang="en-ID" sz="1200" b="0" dirty="0">
                <a:solidFill>
                  <a:schemeClr val="tx1"/>
                </a:solidFill>
                <a:effectLst/>
                <a:latin typeface="Dosis" pitchFamily="2" charset="0"/>
              </a:rPr>
              <a:t> pada 2016-07-24 00:22:00</a:t>
            </a:r>
          </a:p>
          <a:p>
            <a:pPr marL="114300" indent="0" algn="just">
              <a:buNone/>
            </a:pPr>
            <a:r>
              <a:rPr lang="en-ID" sz="1200" b="0" dirty="0" err="1">
                <a:solidFill>
                  <a:schemeClr val="tx1"/>
                </a:solidFill>
                <a:effectLst/>
                <a:latin typeface="Dosis" pitchFamily="2" charset="0"/>
              </a:rPr>
              <a:t>sehingga</a:t>
            </a:r>
            <a:r>
              <a:rPr lang="en-ID" sz="1200" b="0" dirty="0">
                <a:solidFill>
                  <a:schemeClr val="tx1"/>
                </a:solidFill>
                <a:effectLst/>
                <a:latin typeface="Dosis" pitchFamily="2" charset="0"/>
              </a:rPr>
              <a:t> </a:t>
            </a:r>
            <a:r>
              <a:rPr lang="en-ID" sz="1200" b="0" dirty="0" err="1">
                <a:solidFill>
                  <a:schemeClr val="tx1"/>
                </a:solidFill>
                <a:effectLst/>
                <a:latin typeface="Dosis" pitchFamily="2" charset="0"/>
              </a:rPr>
              <a:t>dari</a:t>
            </a:r>
            <a:r>
              <a:rPr lang="en-ID" sz="1200" b="0" dirty="0">
                <a:solidFill>
                  <a:schemeClr val="tx1"/>
                </a:solidFill>
                <a:effectLst/>
                <a:latin typeface="Dosis" pitchFamily="2" charset="0"/>
              </a:rPr>
              <a:t> data </a:t>
            </a:r>
            <a:r>
              <a:rPr lang="en-ID" sz="1200" b="0" dirty="0" err="1">
                <a:solidFill>
                  <a:schemeClr val="tx1"/>
                </a:solidFill>
                <a:effectLst/>
                <a:latin typeface="Dosis" pitchFamily="2" charset="0"/>
              </a:rPr>
              <a:t>didapatkan</a:t>
            </a:r>
            <a:r>
              <a:rPr lang="en-ID" sz="1200" b="0" dirty="0">
                <a:solidFill>
                  <a:schemeClr val="tx1"/>
                </a:solidFill>
                <a:effectLst/>
                <a:latin typeface="Dosis" pitchFamily="2" charset="0"/>
              </a:rPr>
              <a:t> </a:t>
            </a:r>
            <a:r>
              <a:rPr lang="en-ID" sz="1200" b="0" dirty="0" err="1">
                <a:solidFill>
                  <a:schemeClr val="tx1"/>
                </a:solidFill>
                <a:effectLst/>
                <a:latin typeface="Dosis" pitchFamily="2" charset="0"/>
              </a:rPr>
              <a:t>bahwa</a:t>
            </a:r>
            <a:r>
              <a:rPr lang="en-ID" sz="1200" b="0" dirty="0">
                <a:solidFill>
                  <a:schemeClr val="tx1"/>
                </a:solidFill>
                <a:effectLst/>
                <a:latin typeface="Dosis" pitchFamily="2" charset="0"/>
              </a:rPr>
              <a:t> </a:t>
            </a:r>
            <a:r>
              <a:rPr lang="en-ID" sz="1200" b="0" dirty="0" err="1">
                <a:solidFill>
                  <a:schemeClr val="tx1"/>
                </a:solidFill>
                <a:effectLst/>
                <a:latin typeface="Dosis" pitchFamily="2" charset="0"/>
              </a:rPr>
              <a:t>iklan</a:t>
            </a:r>
            <a:r>
              <a:rPr lang="en-ID" sz="1200" b="0" dirty="0">
                <a:solidFill>
                  <a:schemeClr val="tx1"/>
                </a:solidFill>
                <a:effectLst/>
                <a:latin typeface="Dosis" pitchFamily="2" charset="0"/>
              </a:rPr>
              <a:t> </a:t>
            </a:r>
            <a:r>
              <a:rPr lang="en-ID" sz="1200" b="0" dirty="0" err="1">
                <a:solidFill>
                  <a:schemeClr val="tx1"/>
                </a:solidFill>
                <a:effectLst/>
                <a:latin typeface="Dosis" pitchFamily="2" charset="0"/>
              </a:rPr>
              <a:t>berlangsung</a:t>
            </a:r>
            <a:r>
              <a:rPr lang="en-ID" sz="1200" b="0" dirty="0">
                <a:solidFill>
                  <a:schemeClr val="tx1"/>
                </a:solidFill>
                <a:effectLst/>
                <a:latin typeface="Dosis" pitchFamily="2" charset="0"/>
              </a:rPr>
              <a:t> </a:t>
            </a:r>
            <a:r>
              <a:rPr lang="en-ID" sz="1200" b="0" dirty="0" err="1">
                <a:solidFill>
                  <a:schemeClr val="tx1"/>
                </a:solidFill>
                <a:effectLst/>
                <a:latin typeface="Dosis" pitchFamily="2" charset="0"/>
              </a:rPr>
              <a:t>selama</a:t>
            </a:r>
            <a:r>
              <a:rPr lang="en-ID" sz="1200" b="0" dirty="0">
                <a:solidFill>
                  <a:schemeClr val="tx1"/>
                </a:solidFill>
                <a:effectLst/>
                <a:latin typeface="Dosis" pitchFamily="2" charset="0"/>
              </a:rPr>
              <a:t> 7 </a:t>
            </a:r>
            <a:r>
              <a:rPr lang="en-ID" sz="1200" b="0" dirty="0" err="1">
                <a:solidFill>
                  <a:schemeClr val="tx1"/>
                </a:solidFill>
                <a:effectLst/>
                <a:latin typeface="Dosis" pitchFamily="2" charset="0"/>
              </a:rPr>
              <a:t>bulan</a:t>
            </a:r>
            <a:r>
              <a:rPr lang="en-ID" sz="1200" b="0" dirty="0">
                <a:solidFill>
                  <a:schemeClr val="tx1"/>
                </a:solidFill>
                <a:effectLst/>
                <a:latin typeface="Dosis" pitchFamily="2" charset="0"/>
              </a:rPr>
              <a:t> </a:t>
            </a:r>
            <a:r>
              <a:rPr lang="en-ID" sz="1200" b="0" dirty="0" err="1">
                <a:solidFill>
                  <a:schemeClr val="tx1"/>
                </a:solidFill>
                <a:effectLst/>
                <a:latin typeface="Dosis" pitchFamily="2" charset="0"/>
              </a:rPr>
              <a:t>yaitu</a:t>
            </a:r>
            <a:r>
              <a:rPr lang="en-ID" sz="1200" b="0" dirty="0">
                <a:solidFill>
                  <a:schemeClr val="tx1"/>
                </a:solidFill>
                <a:effectLst/>
                <a:latin typeface="Dosis" pitchFamily="2" charset="0"/>
              </a:rPr>
              <a:t> </a:t>
            </a:r>
            <a:r>
              <a:rPr lang="en-ID" sz="1200" b="0" dirty="0" err="1">
                <a:solidFill>
                  <a:schemeClr val="tx1"/>
                </a:solidFill>
                <a:effectLst/>
                <a:latin typeface="Dosis" pitchFamily="2" charset="0"/>
              </a:rPr>
              <a:t>dari</a:t>
            </a:r>
            <a:r>
              <a:rPr lang="en-ID" sz="1200" b="0" dirty="0">
                <a:solidFill>
                  <a:schemeClr val="tx1"/>
                </a:solidFill>
                <a:effectLst/>
                <a:latin typeface="Dosis" pitchFamily="2" charset="0"/>
              </a:rPr>
              <a:t> </a:t>
            </a:r>
            <a:r>
              <a:rPr lang="en-ID" sz="1200" b="0" dirty="0" err="1">
                <a:solidFill>
                  <a:schemeClr val="tx1"/>
                </a:solidFill>
                <a:effectLst/>
                <a:latin typeface="Dosis" pitchFamily="2" charset="0"/>
              </a:rPr>
              <a:t>bulan</a:t>
            </a:r>
            <a:r>
              <a:rPr lang="en-ID" sz="1200" b="0" dirty="0">
                <a:solidFill>
                  <a:schemeClr val="tx1"/>
                </a:solidFill>
                <a:effectLst/>
                <a:latin typeface="Dosis" pitchFamily="2" charset="0"/>
              </a:rPr>
              <a:t> </a:t>
            </a:r>
            <a:r>
              <a:rPr lang="en-ID" sz="1200" b="0" dirty="0" err="1">
                <a:solidFill>
                  <a:schemeClr val="tx1"/>
                </a:solidFill>
                <a:effectLst/>
                <a:latin typeface="Dosis" pitchFamily="2" charset="0"/>
              </a:rPr>
              <a:t>Januari</a:t>
            </a:r>
            <a:r>
              <a:rPr lang="en-ID" sz="1200" b="0" dirty="0">
                <a:solidFill>
                  <a:schemeClr val="tx1"/>
                </a:solidFill>
                <a:effectLst/>
                <a:latin typeface="Dosis" pitchFamily="2" charset="0"/>
              </a:rPr>
              <a:t> 2016 </a:t>
            </a:r>
            <a:r>
              <a:rPr lang="en-ID" sz="1200" b="0" dirty="0" err="1">
                <a:solidFill>
                  <a:schemeClr val="tx1"/>
                </a:solidFill>
                <a:effectLst/>
                <a:latin typeface="Dosis" pitchFamily="2" charset="0"/>
              </a:rPr>
              <a:t>hingga</a:t>
            </a:r>
            <a:r>
              <a:rPr lang="en-ID" sz="1200" b="0" dirty="0">
                <a:solidFill>
                  <a:schemeClr val="tx1"/>
                </a:solidFill>
                <a:effectLst/>
                <a:latin typeface="Dosis" pitchFamily="2" charset="0"/>
              </a:rPr>
              <a:t> </a:t>
            </a:r>
            <a:r>
              <a:rPr lang="en-ID" sz="1200" b="0" dirty="0" err="1">
                <a:solidFill>
                  <a:schemeClr val="tx1"/>
                </a:solidFill>
                <a:effectLst/>
                <a:latin typeface="Dosis" pitchFamily="2" charset="0"/>
              </a:rPr>
              <a:t>Juli</a:t>
            </a:r>
            <a:r>
              <a:rPr lang="en-ID" sz="1200" b="0" dirty="0">
                <a:solidFill>
                  <a:schemeClr val="tx1"/>
                </a:solidFill>
                <a:effectLst/>
                <a:latin typeface="Dosis" pitchFamily="2" charset="0"/>
              </a:rPr>
              <a:t> 2016.</a:t>
            </a:r>
          </a:p>
        </p:txBody>
      </p:sp>
      <p:sp>
        <p:nvSpPr>
          <p:cNvPr id="26" name="Google Shape;115;p27">
            <a:extLst>
              <a:ext uri="{FF2B5EF4-FFF2-40B4-BE49-F238E27FC236}">
                <a16:creationId xmlns:a16="http://schemas.microsoft.com/office/drawing/2014/main" id="{CC9F701B-63F1-7CCB-A78C-B4CBC222622E}"/>
              </a:ext>
            </a:extLst>
          </p:cNvPr>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dirty="0">
                <a:solidFill>
                  <a:srgbClr val="000000"/>
                </a:solidFill>
              </a:rPr>
              <a:t>Untuk selengkapnya, dapat melihat jupyter notebook </a:t>
            </a:r>
            <a:r>
              <a:rPr lang="en" sz="1100" dirty="0">
                <a:hlinkClick r:id="rId5"/>
              </a:rPr>
              <a:t>disini</a:t>
            </a:r>
            <a:endParaRPr sz="1100" dirty="0">
              <a:solidFill>
                <a:srgbClr val="000000"/>
              </a:solidFill>
            </a:endParaRPr>
          </a:p>
        </p:txBody>
      </p:sp>
    </p:spTree>
    <p:extLst>
      <p:ext uri="{BB962C8B-B14F-4D97-AF65-F5344CB8AC3E}">
        <p14:creationId xmlns:p14="http://schemas.microsoft.com/office/powerpoint/2010/main" val="26631152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26"/>
          <p:cNvSpPr txBox="1">
            <a:spLocks noGrp="1"/>
          </p:cNvSpPr>
          <p:nvPr>
            <p:ph type="title"/>
          </p:nvPr>
        </p:nvSpPr>
        <p:spPr>
          <a:xfrm>
            <a:off x="0" y="-12175"/>
            <a:ext cx="79263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SzPts val="990"/>
              <a:buNone/>
            </a:pPr>
            <a:r>
              <a:rPr lang="en" sz="2220" b="1" dirty="0">
                <a:solidFill>
                  <a:schemeClr val="lt1"/>
                </a:solidFill>
                <a:latin typeface="Roboto"/>
                <a:ea typeface="Roboto"/>
                <a:cs typeface="Roboto"/>
                <a:sym typeface="Roboto"/>
              </a:rPr>
              <a:t>Exploratory Data Analysis</a:t>
            </a:r>
            <a:endParaRPr sz="2220" b="1" dirty="0">
              <a:solidFill>
                <a:schemeClr val="lt1"/>
              </a:solidFill>
              <a:latin typeface="Roboto"/>
              <a:ea typeface="Roboto"/>
              <a:cs typeface="Roboto"/>
              <a:sym typeface="Roboto"/>
            </a:endParaRPr>
          </a:p>
        </p:txBody>
      </p:sp>
      <p:sp>
        <p:nvSpPr>
          <p:cNvPr id="21" name="TextBox 20">
            <a:extLst>
              <a:ext uri="{FF2B5EF4-FFF2-40B4-BE49-F238E27FC236}">
                <a16:creationId xmlns:a16="http://schemas.microsoft.com/office/drawing/2014/main" id="{969D8446-EAF5-9CAA-0DD1-52D1450FE597}"/>
              </a:ext>
            </a:extLst>
          </p:cNvPr>
          <p:cNvSpPr txBox="1"/>
          <p:nvPr/>
        </p:nvSpPr>
        <p:spPr>
          <a:xfrm>
            <a:off x="55221" y="577474"/>
            <a:ext cx="4572000" cy="338554"/>
          </a:xfrm>
          <a:prstGeom prst="rect">
            <a:avLst/>
          </a:prstGeom>
          <a:noFill/>
        </p:spPr>
        <p:txBody>
          <a:bodyPr wrap="square">
            <a:spAutoFit/>
          </a:bodyPr>
          <a:lstStyle/>
          <a:p>
            <a:pPr marL="285750" lvl="0" indent="-285750" algn="just" rtl="0">
              <a:spcBef>
                <a:spcPts val="0"/>
              </a:spcBef>
              <a:spcAft>
                <a:spcPts val="0"/>
              </a:spcAft>
              <a:buFont typeface="Wingdings" panose="05000000000000000000" pitchFamily="2" charset="2"/>
              <a:buChar char="q"/>
            </a:pPr>
            <a:r>
              <a:rPr lang="en-US" sz="1600" b="1" dirty="0">
                <a:solidFill>
                  <a:schemeClr val="dk1"/>
                </a:solidFill>
                <a:latin typeface="Dosis"/>
                <a:ea typeface="Dosis"/>
                <a:cs typeface="Dosis"/>
                <a:sym typeface="Dosis"/>
              </a:rPr>
              <a:t>Univariate Analysis</a:t>
            </a:r>
          </a:p>
        </p:txBody>
      </p:sp>
      <p:sp>
        <p:nvSpPr>
          <p:cNvPr id="25" name="Google Shape;108;p26">
            <a:extLst>
              <a:ext uri="{FF2B5EF4-FFF2-40B4-BE49-F238E27FC236}">
                <a16:creationId xmlns:a16="http://schemas.microsoft.com/office/drawing/2014/main" id="{1BEB1EC7-1085-5791-A78B-D45349EB8B96}"/>
              </a:ext>
            </a:extLst>
          </p:cNvPr>
          <p:cNvSpPr txBox="1">
            <a:spLocks/>
          </p:cNvSpPr>
          <p:nvPr/>
        </p:nvSpPr>
        <p:spPr>
          <a:xfrm>
            <a:off x="4233096" y="1210973"/>
            <a:ext cx="4572000" cy="163877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algn="just">
              <a:buFont typeface="Arial" panose="020B0604020202020204" pitchFamily="34" charset="0"/>
              <a:buChar char="•"/>
            </a:pPr>
            <a:r>
              <a:rPr lang="en-ID" sz="1200" b="0" dirty="0">
                <a:solidFill>
                  <a:schemeClr val="tx1"/>
                </a:solidFill>
                <a:effectLst/>
                <a:latin typeface="Dosis" pitchFamily="2" charset="0"/>
              </a:rPr>
              <a:t>Customer paling </a:t>
            </a:r>
            <a:r>
              <a:rPr lang="en-ID" sz="1200" b="0" dirty="0" err="1">
                <a:solidFill>
                  <a:schemeClr val="tx1"/>
                </a:solidFill>
                <a:effectLst/>
                <a:latin typeface="Dosis" pitchFamily="2" charset="0"/>
              </a:rPr>
              <a:t>banyak</a:t>
            </a:r>
            <a:r>
              <a:rPr lang="en-ID" sz="1200" b="0" dirty="0">
                <a:solidFill>
                  <a:schemeClr val="tx1"/>
                </a:solidFill>
                <a:effectLst/>
                <a:latin typeface="Dosis" pitchFamily="2" charset="0"/>
              </a:rPr>
              <a:t> </a:t>
            </a:r>
            <a:r>
              <a:rPr lang="en-ID" sz="1200" b="0" dirty="0" err="1">
                <a:solidFill>
                  <a:schemeClr val="tx1"/>
                </a:solidFill>
                <a:effectLst/>
                <a:latin typeface="Dosis" pitchFamily="2" charset="0"/>
              </a:rPr>
              <a:t>menghabiskan</a:t>
            </a:r>
            <a:r>
              <a:rPr lang="en-ID" sz="1200" b="0" dirty="0">
                <a:solidFill>
                  <a:schemeClr val="tx1"/>
                </a:solidFill>
                <a:effectLst/>
                <a:latin typeface="Dosis" pitchFamily="2" charset="0"/>
              </a:rPr>
              <a:t> </a:t>
            </a:r>
            <a:r>
              <a:rPr lang="en-ID" sz="1200" b="0" dirty="0" err="1">
                <a:solidFill>
                  <a:schemeClr val="tx1"/>
                </a:solidFill>
                <a:effectLst/>
                <a:latin typeface="Dosis" pitchFamily="2" charset="0"/>
              </a:rPr>
              <a:t>waktu</a:t>
            </a:r>
            <a:r>
              <a:rPr lang="en-ID" sz="1200" b="0" dirty="0">
                <a:solidFill>
                  <a:schemeClr val="tx1"/>
                </a:solidFill>
                <a:effectLst/>
                <a:latin typeface="Dosis" pitchFamily="2" charset="0"/>
              </a:rPr>
              <a:t> di </a:t>
            </a:r>
            <a:r>
              <a:rPr lang="en-ID" sz="1200" b="0" dirty="0" err="1">
                <a:solidFill>
                  <a:schemeClr val="tx1"/>
                </a:solidFill>
                <a:effectLst/>
                <a:latin typeface="Dosis" pitchFamily="2" charset="0"/>
              </a:rPr>
              <a:t>dalam</a:t>
            </a:r>
            <a:r>
              <a:rPr lang="en-ID" sz="1200" b="0" dirty="0">
                <a:solidFill>
                  <a:schemeClr val="tx1"/>
                </a:solidFill>
                <a:effectLst/>
                <a:latin typeface="Dosis" pitchFamily="2" charset="0"/>
              </a:rPr>
              <a:t> site </a:t>
            </a:r>
            <a:r>
              <a:rPr lang="en-ID" sz="1200" b="0" dirty="0" err="1">
                <a:solidFill>
                  <a:schemeClr val="tx1"/>
                </a:solidFill>
                <a:effectLst/>
                <a:latin typeface="Dosis" pitchFamily="2" charset="0"/>
              </a:rPr>
              <a:t>berkisar</a:t>
            </a:r>
            <a:r>
              <a:rPr lang="en-ID" sz="1200" b="0" dirty="0">
                <a:solidFill>
                  <a:schemeClr val="tx1"/>
                </a:solidFill>
                <a:effectLst/>
                <a:latin typeface="Dosis" pitchFamily="2" charset="0"/>
              </a:rPr>
              <a:t> 75 - 85 </a:t>
            </a:r>
            <a:r>
              <a:rPr lang="en-ID" sz="1200" b="0" dirty="0" err="1">
                <a:solidFill>
                  <a:schemeClr val="tx1"/>
                </a:solidFill>
                <a:effectLst/>
                <a:latin typeface="Dosis" pitchFamily="2" charset="0"/>
              </a:rPr>
              <a:t>menit</a:t>
            </a:r>
            <a:endParaRPr lang="en-ID" sz="1200" b="0" dirty="0">
              <a:solidFill>
                <a:schemeClr val="tx1"/>
              </a:solidFill>
              <a:effectLst/>
              <a:latin typeface="Dosis" pitchFamily="2" charset="0"/>
            </a:endParaRPr>
          </a:p>
          <a:p>
            <a:pPr algn="just">
              <a:buFont typeface="Arial" panose="020B0604020202020204" pitchFamily="34" charset="0"/>
              <a:buChar char="•"/>
            </a:pPr>
            <a:r>
              <a:rPr lang="en-ID" sz="1200" b="0" dirty="0">
                <a:solidFill>
                  <a:schemeClr val="tx1"/>
                </a:solidFill>
                <a:effectLst/>
                <a:latin typeface="Dosis" pitchFamily="2" charset="0"/>
              </a:rPr>
              <a:t>Customer paling </a:t>
            </a:r>
            <a:r>
              <a:rPr lang="en-ID" sz="1200" b="0" dirty="0" err="1">
                <a:solidFill>
                  <a:schemeClr val="tx1"/>
                </a:solidFill>
                <a:effectLst/>
                <a:latin typeface="Dosis" pitchFamily="2" charset="0"/>
              </a:rPr>
              <a:t>banyak</a:t>
            </a:r>
            <a:r>
              <a:rPr lang="en-ID" sz="1200" b="0" dirty="0">
                <a:solidFill>
                  <a:schemeClr val="tx1"/>
                </a:solidFill>
                <a:effectLst/>
                <a:latin typeface="Dosis" pitchFamily="2" charset="0"/>
              </a:rPr>
              <a:t> </a:t>
            </a:r>
            <a:r>
              <a:rPr lang="en-ID" sz="1200" b="0" dirty="0" err="1">
                <a:solidFill>
                  <a:schemeClr val="tx1"/>
                </a:solidFill>
                <a:effectLst/>
                <a:latin typeface="Dosis" pitchFamily="2" charset="0"/>
              </a:rPr>
              <a:t>berada</a:t>
            </a:r>
            <a:r>
              <a:rPr lang="en-ID" sz="1200" b="0" dirty="0">
                <a:solidFill>
                  <a:schemeClr val="tx1"/>
                </a:solidFill>
                <a:effectLst/>
                <a:latin typeface="Dosis" pitchFamily="2" charset="0"/>
              </a:rPr>
              <a:t> pada </a:t>
            </a:r>
            <a:r>
              <a:rPr lang="en-ID" sz="1200" b="0" dirty="0" err="1">
                <a:solidFill>
                  <a:schemeClr val="tx1"/>
                </a:solidFill>
                <a:effectLst/>
                <a:latin typeface="Dosis" pitchFamily="2" charset="0"/>
              </a:rPr>
              <a:t>rentang</a:t>
            </a:r>
            <a:r>
              <a:rPr lang="en-ID" sz="1200" b="0" dirty="0">
                <a:solidFill>
                  <a:schemeClr val="tx1"/>
                </a:solidFill>
                <a:effectLst/>
                <a:latin typeface="Dosis" pitchFamily="2" charset="0"/>
              </a:rPr>
              <a:t> </a:t>
            </a:r>
            <a:r>
              <a:rPr lang="en-ID" sz="1200" b="0" dirty="0" err="1">
                <a:solidFill>
                  <a:schemeClr val="tx1"/>
                </a:solidFill>
                <a:effectLst/>
                <a:latin typeface="Dosis" pitchFamily="2" charset="0"/>
              </a:rPr>
              <a:t>usia</a:t>
            </a:r>
            <a:r>
              <a:rPr lang="en-ID" sz="1200" b="0" dirty="0">
                <a:solidFill>
                  <a:schemeClr val="tx1"/>
                </a:solidFill>
                <a:effectLst/>
                <a:latin typeface="Dosis" pitchFamily="2" charset="0"/>
              </a:rPr>
              <a:t> 30 - 35 </a:t>
            </a:r>
            <a:r>
              <a:rPr lang="en-ID" sz="1200" b="0" dirty="0" err="1">
                <a:solidFill>
                  <a:schemeClr val="tx1"/>
                </a:solidFill>
                <a:effectLst/>
                <a:latin typeface="Dosis" pitchFamily="2" charset="0"/>
              </a:rPr>
              <a:t>tahun</a:t>
            </a:r>
            <a:endParaRPr lang="en-ID" sz="1200" b="0" dirty="0">
              <a:solidFill>
                <a:schemeClr val="tx1"/>
              </a:solidFill>
              <a:effectLst/>
              <a:latin typeface="Dosis" pitchFamily="2" charset="0"/>
            </a:endParaRPr>
          </a:p>
          <a:p>
            <a:pPr algn="just">
              <a:buFont typeface="Arial" panose="020B0604020202020204" pitchFamily="34" charset="0"/>
              <a:buChar char="•"/>
            </a:pPr>
            <a:r>
              <a:rPr lang="en-ID" sz="1200" b="0" dirty="0" err="1">
                <a:solidFill>
                  <a:schemeClr val="tx1"/>
                </a:solidFill>
                <a:effectLst/>
                <a:latin typeface="Dosis" pitchFamily="2" charset="0"/>
              </a:rPr>
              <a:t>Berdasarkan</a:t>
            </a:r>
            <a:r>
              <a:rPr lang="en-ID" sz="1200" b="0" dirty="0">
                <a:solidFill>
                  <a:schemeClr val="tx1"/>
                </a:solidFill>
                <a:effectLst/>
                <a:latin typeface="Dosis" pitchFamily="2" charset="0"/>
              </a:rPr>
              <a:t> area income, area income </a:t>
            </a:r>
            <a:r>
              <a:rPr lang="en-ID" sz="1200" b="0" dirty="0" err="1">
                <a:solidFill>
                  <a:schemeClr val="tx1"/>
                </a:solidFill>
                <a:effectLst/>
                <a:latin typeface="Dosis" pitchFamily="2" charset="0"/>
              </a:rPr>
              <a:t>terbanyak</a:t>
            </a:r>
            <a:r>
              <a:rPr lang="en-ID" sz="1200" b="0" dirty="0">
                <a:solidFill>
                  <a:schemeClr val="tx1"/>
                </a:solidFill>
                <a:effectLst/>
                <a:latin typeface="Dosis" pitchFamily="2" charset="0"/>
              </a:rPr>
              <a:t> </a:t>
            </a:r>
            <a:r>
              <a:rPr lang="en-ID" sz="1200" b="0" dirty="0" err="1">
                <a:solidFill>
                  <a:schemeClr val="tx1"/>
                </a:solidFill>
                <a:effectLst/>
                <a:latin typeface="Dosis" pitchFamily="2" charset="0"/>
              </a:rPr>
              <a:t>berada</a:t>
            </a:r>
            <a:r>
              <a:rPr lang="en-ID" sz="1200" b="0" dirty="0">
                <a:solidFill>
                  <a:schemeClr val="tx1"/>
                </a:solidFill>
                <a:effectLst/>
                <a:latin typeface="Dosis" pitchFamily="2" charset="0"/>
              </a:rPr>
              <a:t> pada </a:t>
            </a:r>
            <a:r>
              <a:rPr lang="en-ID" sz="1200" b="0" dirty="0" err="1">
                <a:solidFill>
                  <a:schemeClr val="tx1"/>
                </a:solidFill>
                <a:effectLst/>
                <a:latin typeface="Dosis" pitchFamily="2" charset="0"/>
              </a:rPr>
              <a:t>kisaraan</a:t>
            </a:r>
            <a:r>
              <a:rPr lang="en-ID" sz="1200" b="0" dirty="0">
                <a:solidFill>
                  <a:schemeClr val="tx1"/>
                </a:solidFill>
                <a:effectLst/>
                <a:latin typeface="Dosis" pitchFamily="2" charset="0"/>
              </a:rPr>
              <a:t> IDR 400,000,000 - IDR 500,000,</a:t>
            </a:r>
          </a:p>
          <a:p>
            <a:pPr algn="just">
              <a:buFont typeface="Arial" panose="020B0604020202020204" pitchFamily="34" charset="0"/>
              <a:buChar char="•"/>
            </a:pPr>
            <a:r>
              <a:rPr lang="en-ID" sz="1200" b="0" dirty="0">
                <a:solidFill>
                  <a:schemeClr val="tx1"/>
                </a:solidFill>
                <a:effectLst/>
                <a:latin typeface="Dosis" pitchFamily="2" charset="0"/>
              </a:rPr>
              <a:t>Customer </a:t>
            </a:r>
            <a:r>
              <a:rPr lang="en-ID" sz="1200" b="0" dirty="0" err="1">
                <a:solidFill>
                  <a:schemeClr val="tx1"/>
                </a:solidFill>
                <a:effectLst/>
                <a:latin typeface="Dosis" pitchFamily="2" charset="0"/>
              </a:rPr>
              <a:t>menggunakan</a:t>
            </a:r>
            <a:r>
              <a:rPr lang="en-ID" sz="1200" b="0" dirty="0">
                <a:solidFill>
                  <a:schemeClr val="tx1"/>
                </a:solidFill>
                <a:effectLst/>
                <a:latin typeface="Dosis" pitchFamily="2" charset="0"/>
              </a:rPr>
              <a:t> </a:t>
            </a:r>
            <a:r>
              <a:rPr lang="en-ID" sz="1200" b="0" dirty="0" err="1">
                <a:solidFill>
                  <a:schemeClr val="tx1"/>
                </a:solidFill>
                <a:effectLst/>
                <a:latin typeface="Dosis" pitchFamily="2" charset="0"/>
              </a:rPr>
              <a:t>internat</a:t>
            </a:r>
            <a:r>
              <a:rPr lang="en-ID" sz="1200" b="0" dirty="0">
                <a:solidFill>
                  <a:schemeClr val="tx1"/>
                </a:solidFill>
                <a:effectLst/>
                <a:latin typeface="Dosis" pitchFamily="2" charset="0"/>
              </a:rPr>
              <a:t> </a:t>
            </a:r>
            <a:r>
              <a:rPr lang="en-ID" sz="1200" b="0" dirty="0" err="1">
                <a:solidFill>
                  <a:schemeClr val="tx1"/>
                </a:solidFill>
                <a:effectLst/>
                <a:latin typeface="Dosis" pitchFamily="2" charset="0"/>
              </a:rPr>
              <a:t>dalam</a:t>
            </a:r>
            <a:r>
              <a:rPr lang="en-ID" sz="1200" b="0" dirty="0">
                <a:solidFill>
                  <a:schemeClr val="tx1"/>
                </a:solidFill>
                <a:effectLst/>
                <a:latin typeface="Dosis" pitchFamily="2" charset="0"/>
              </a:rPr>
              <a:t> </a:t>
            </a:r>
            <a:r>
              <a:rPr lang="en-ID" sz="1200" b="0" dirty="0" err="1">
                <a:solidFill>
                  <a:schemeClr val="tx1"/>
                </a:solidFill>
                <a:effectLst/>
                <a:latin typeface="Dosis" pitchFamily="2" charset="0"/>
              </a:rPr>
              <a:t>sehari</a:t>
            </a:r>
            <a:r>
              <a:rPr lang="en-ID" sz="1200" b="0" dirty="0">
                <a:solidFill>
                  <a:schemeClr val="tx1"/>
                </a:solidFill>
                <a:effectLst/>
                <a:latin typeface="Dosis" pitchFamily="2" charset="0"/>
              </a:rPr>
              <a:t> </a:t>
            </a:r>
            <a:r>
              <a:rPr lang="en-ID" sz="1200" b="0" dirty="0" err="1">
                <a:solidFill>
                  <a:schemeClr val="tx1"/>
                </a:solidFill>
                <a:effectLst/>
                <a:latin typeface="Dosis" pitchFamily="2" charset="0"/>
              </a:rPr>
              <a:t>terbanyak</a:t>
            </a:r>
            <a:r>
              <a:rPr lang="en-ID" sz="1200" b="0" dirty="0">
                <a:solidFill>
                  <a:schemeClr val="tx1"/>
                </a:solidFill>
                <a:effectLst/>
                <a:latin typeface="Dosis" pitchFamily="2" charset="0"/>
              </a:rPr>
              <a:t> pada </a:t>
            </a:r>
            <a:r>
              <a:rPr lang="en-ID" sz="1200" b="0" dirty="0" err="1">
                <a:solidFill>
                  <a:schemeClr val="tx1"/>
                </a:solidFill>
                <a:effectLst/>
                <a:latin typeface="Dosis" pitchFamily="2" charset="0"/>
              </a:rPr>
              <a:t>rentang</a:t>
            </a:r>
            <a:r>
              <a:rPr lang="en-ID" sz="1200" b="0" dirty="0">
                <a:solidFill>
                  <a:schemeClr val="tx1"/>
                </a:solidFill>
                <a:effectLst/>
                <a:latin typeface="Dosis" pitchFamily="2" charset="0"/>
              </a:rPr>
              <a:t> 220 - 240 minutes.</a:t>
            </a:r>
          </a:p>
        </p:txBody>
      </p:sp>
      <p:pic>
        <p:nvPicPr>
          <p:cNvPr id="3" name="Picture 2">
            <a:extLst>
              <a:ext uri="{FF2B5EF4-FFF2-40B4-BE49-F238E27FC236}">
                <a16:creationId xmlns:a16="http://schemas.microsoft.com/office/drawing/2014/main" id="{7F8152BA-BF3E-D84F-A41A-1349947165A2}"/>
              </a:ext>
            </a:extLst>
          </p:cNvPr>
          <p:cNvPicPr>
            <a:picLocks noChangeAspect="1"/>
          </p:cNvPicPr>
          <p:nvPr/>
        </p:nvPicPr>
        <p:blipFill>
          <a:blip r:embed="rId3"/>
          <a:stretch>
            <a:fillRect/>
          </a:stretch>
        </p:blipFill>
        <p:spPr>
          <a:xfrm>
            <a:off x="140633" y="932977"/>
            <a:ext cx="3822517" cy="3822517"/>
          </a:xfrm>
          <a:prstGeom prst="rect">
            <a:avLst/>
          </a:prstGeom>
        </p:spPr>
      </p:pic>
      <p:sp>
        <p:nvSpPr>
          <p:cNvPr id="4" name="TextBox 3">
            <a:extLst>
              <a:ext uri="{FF2B5EF4-FFF2-40B4-BE49-F238E27FC236}">
                <a16:creationId xmlns:a16="http://schemas.microsoft.com/office/drawing/2014/main" id="{7FB1E5EE-940D-8E12-915B-2540B32B4C88}"/>
              </a:ext>
            </a:extLst>
          </p:cNvPr>
          <p:cNvSpPr txBox="1"/>
          <p:nvPr/>
        </p:nvSpPr>
        <p:spPr>
          <a:xfrm>
            <a:off x="4127959" y="916028"/>
            <a:ext cx="4572000" cy="307777"/>
          </a:xfrm>
          <a:prstGeom prst="rect">
            <a:avLst/>
          </a:prstGeom>
          <a:noFill/>
        </p:spPr>
        <p:txBody>
          <a:bodyPr wrap="square">
            <a:spAutoFit/>
          </a:bodyPr>
          <a:lstStyle/>
          <a:p>
            <a:pPr marL="285750" lvl="0" indent="-285750" algn="just" rtl="0">
              <a:spcBef>
                <a:spcPts val="0"/>
              </a:spcBef>
              <a:spcAft>
                <a:spcPts val="0"/>
              </a:spcAft>
              <a:buFont typeface="Wingdings" panose="05000000000000000000" pitchFamily="2" charset="2"/>
              <a:buChar char="v"/>
            </a:pPr>
            <a:r>
              <a:rPr lang="en-US" b="1" dirty="0">
                <a:solidFill>
                  <a:schemeClr val="dk1"/>
                </a:solidFill>
                <a:latin typeface="Dosis"/>
                <a:ea typeface="Dosis"/>
                <a:cs typeface="Dosis"/>
                <a:sym typeface="Dosis"/>
              </a:rPr>
              <a:t>Data </a:t>
            </a:r>
            <a:r>
              <a:rPr lang="en-US" b="1" dirty="0" err="1">
                <a:solidFill>
                  <a:schemeClr val="dk1"/>
                </a:solidFill>
                <a:latin typeface="Dosis"/>
                <a:ea typeface="Dosis"/>
                <a:cs typeface="Dosis"/>
                <a:sym typeface="Dosis"/>
              </a:rPr>
              <a:t>Numerik</a:t>
            </a:r>
            <a:endParaRPr lang="en-US" b="1" dirty="0">
              <a:solidFill>
                <a:schemeClr val="dk1"/>
              </a:solidFill>
              <a:latin typeface="Dosis"/>
              <a:ea typeface="Dosis"/>
              <a:cs typeface="Dosis"/>
              <a:sym typeface="Dosis"/>
            </a:endParaRPr>
          </a:p>
        </p:txBody>
      </p:sp>
      <p:pic>
        <p:nvPicPr>
          <p:cNvPr id="6" name="Picture 5">
            <a:extLst>
              <a:ext uri="{FF2B5EF4-FFF2-40B4-BE49-F238E27FC236}">
                <a16:creationId xmlns:a16="http://schemas.microsoft.com/office/drawing/2014/main" id="{F8690149-8109-CB45-8F6E-ECE4609FFCB5}"/>
              </a:ext>
            </a:extLst>
          </p:cNvPr>
          <p:cNvPicPr>
            <a:picLocks noChangeAspect="1"/>
          </p:cNvPicPr>
          <p:nvPr/>
        </p:nvPicPr>
        <p:blipFill>
          <a:blip r:embed="rId4"/>
          <a:stretch>
            <a:fillRect/>
          </a:stretch>
        </p:blipFill>
        <p:spPr>
          <a:xfrm>
            <a:off x="4453486" y="2923258"/>
            <a:ext cx="3132647" cy="650322"/>
          </a:xfrm>
          <a:prstGeom prst="rect">
            <a:avLst/>
          </a:prstGeom>
        </p:spPr>
      </p:pic>
      <p:sp>
        <p:nvSpPr>
          <p:cNvPr id="7" name="Google Shape;108;p26">
            <a:extLst>
              <a:ext uri="{FF2B5EF4-FFF2-40B4-BE49-F238E27FC236}">
                <a16:creationId xmlns:a16="http://schemas.microsoft.com/office/drawing/2014/main" id="{F75F7EFE-6BFC-82E0-6336-F95244916DEA}"/>
              </a:ext>
            </a:extLst>
          </p:cNvPr>
          <p:cNvSpPr txBox="1">
            <a:spLocks/>
          </p:cNvSpPr>
          <p:nvPr/>
        </p:nvSpPr>
        <p:spPr>
          <a:xfrm>
            <a:off x="4255673" y="3573580"/>
            <a:ext cx="4572000" cy="163877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lgn="just">
              <a:buNone/>
            </a:pPr>
            <a:r>
              <a:rPr lang="en-ID" sz="1200" b="0" dirty="0">
                <a:solidFill>
                  <a:schemeClr val="tx1"/>
                </a:solidFill>
                <a:effectLst/>
                <a:latin typeface="Dosis" pitchFamily="2" charset="0"/>
              </a:rPr>
              <a:t>Dari plot </a:t>
            </a:r>
            <a:r>
              <a:rPr lang="en-ID" sz="1200" b="0" dirty="0" err="1">
                <a:solidFill>
                  <a:schemeClr val="tx1"/>
                </a:solidFill>
                <a:effectLst/>
                <a:latin typeface="Dosis" pitchFamily="2" charset="0"/>
              </a:rPr>
              <a:t>distribusi</a:t>
            </a:r>
            <a:r>
              <a:rPr lang="en-ID" sz="1200" b="0" dirty="0">
                <a:solidFill>
                  <a:schemeClr val="tx1"/>
                </a:solidFill>
                <a:effectLst/>
                <a:latin typeface="Dosis" pitchFamily="2" charset="0"/>
              </a:rPr>
              <a:t> dan </a:t>
            </a:r>
            <a:r>
              <a:rPr lang="en-ID" sz="1200" b="0" dirty="0" err="1">
                <a:solidFill>
                  <a:schemeClr val="tx1"/>
                </a:solidFill>
                <a:effectLst/>
                <a:latin typeface="Dosis" pitchFamily="2" charset="0"/>
              </a:rPr>
              <a:t>nilai</a:t>
            </a:r>
            <a:r>
              <a:rPr lang="en-ID" sz="1200" b="0" dirty="0">
                <a:solidFill>
                  <a:schemeClr val="tx1"/>
                </a:solidFill>
                <a:effectLst/>
                <a:latin typeface="Dosis" pitchFamily="2" charset="0"/>
              </a:rPr>
              <a:t> skewness </a:t>
            </a:r>
            <a:r>
              <a:rPr lang="en-ID" sz="1200" b="0" dirty="0" err="1">
                <a:solidFill>
                  <a:schemeClr val="tx1"/>
                </a:solidFill>
                <a:effectLst/>
                <a:latin typeface="Dosis" pitchFamily="2" charset="0"/>
              </a:rPr>
              <a:t>dapat</a:t>
            </a:r>
            <a:r>
              <a:rPr lang="en-ID" sz="1200" b="0" dirty="0">
                <a:solidFill>
                  <a:schemeClr val="tx1"/>
                </a:solidFill>
                <a:effectLst/>
                <a:latin typeface="Dosis" pitchFamily="2" charset="0"/>
              </a:rPr>
              <a:t> </a:t>
            </a:r>
            <a:r>
              <a:rPr lang="en-ID" sz="1200" b="0" dirty="0" err="1">
                <a:solidFill>
                  <a:schemeClr val="tx1"/>
                </a:solidFill>
                <a:effectLst/>
                <a:latin typeface="Dosis" pitchFamily="2" charset="0"/>
              </a:rPr>
              <a:t>diketahui</a:t>
            </a:r>
            <a:r>
              <a:rPr lang="en-ID" sz="1200" b="0" dirty="0">
                <a:solidFill>
                  <a:schemeClr val="tx1"/>
                </a:solidFill>
                <a:effectLst/>
                <a:latin typeface="Dosis" pitchFamily="2" charset="0"/>
              </a:rPr>
              <a:t> </a:t>
            </a:r>
            <a:r>
              <a:rPr lang="en-ID" sz="1200" b="0" dirty="0" err="1">
                <a:solidFill>
                  <a:schemeClr val="tx1"/>
                </a:solidFill>
                <a:effectLst/>
                <a:latin typeface="Dosis" pitchFamily="2" charset="0"/>
              </a:rPr>
              <a:t>bahwa</a:t>
            </a:r>
            <a:r>
              <a:rPr lang="en-ID" sz="1200" b="0" dirty="0">
                <a:solidFill>
                  <a:schemeClr val="tx1"/>
                </a:solidFill>
                <a:effectLst/>
                <a:latin typeface="Dosis" pitchFamily="2" charset="0"/>
              </a:rPr>
              <a:t> data </a:t>
            </a:r>
            <a:r>
              <a:rPr lang="en-ID" sz="1200" b="0" dirty="0" err="1">
                <a:solidFill>
                  <a:schemeClr val="tx1"/>
                </a:solidFill>
                <a:effectLst/>
                <a:latin typeface="Dosis" pitchFamily="2" charset="0"/>
              </a:rPr>
              <a:t>numerik</a:t>
            </a:r>
            <a:r>
              <a:rPr lang="en-ID" sz="1200" b="0" dirty="0">
                <a:solidFill>
                  <a:schemeClr val="tx1"/>
                </a:solidFill>
                <a:effectLst/>
                <a:latin typeface="Dosis" pitchFamily="2" charset="0"/>
              </a:rPr>
              <a:t> </a:t>
            </a:r>
            <a:r>
              <a:rPr lang="en-ID" sz="1200" b="0" dirty="0" err="1">
                <a:solidFill>
                  <a:schemeClr val="tx1"/>
                </a:solidFill>
                <a:effectLst/>
                <a:latin typeface="Dosis" pitchFamily="2" charset="0"/>
              </a:rPr>
              <a:t>memiliki</a:t>
            </a:r>
            <a:r>
              <a:rPr lang="en-ID" sz="1200" b="0" dirty="0">
                <a:solidFill>
                  <a:schemeClr val="tx1"/>
                </a:solidFill>
                <a:effectLst/>
                <a:latin typeface="Dosis" pitchFamily="2" charset="0"/>
              </a:rPr>
              <a:t> </a:t>
            </a:r>
            <a:r>
              <a:rPr lang="en-ID" sz="1200" b="0" dirty="0" err="1">
                <a:solidFill>
                  <a:schemeClr val="tx1"/>
                </a:solidFill>
                <a:effectLst/>
                <a:latin typeface="Dosis" pitchFamily="2" charset="0"/>
              </a:rPr>
              <a:t>distribusi</a:t>
            </a:r>
            <a:r>
              <a:rPr lang="en-ID" sz="1200" b="0" dirty="0">
                <a:solidFill>
                  <a:schemeClr val="tx1"/>
                </a:solidFill>
                <a:effectLst/>
                <a:latin typeface="Dosis" pitchFamily="2" charset="0"/>
              </a:rPr>
              <a:t> yang </a:t>
            </a:r>
            <a:r>
              <a:rPr lang="en-ID" sz="1200" b="0" dirty="0" err="1">
                <a:solidFill>
                  <a:schemeClr val="tx1"/>
                </a:solidFill>
                <a:effectLst/>
                <a:latin typeface="Dosis" pitchFamily="2" charset="0"/>
              </a:rPr>
              <a:t>mendekatai</a:t>
            </a:r>
            <a:r>
              <a:rPr lang="en-ID" sz="1200" b="0" dirty="0">
                <a:solidFill>
                  <a:schemeClr val="tx1"/>
                </a:solidFill>
                <a:effectLst/>
                <a:latin typeface="Dosis" pitchFamily="2" charset="0"/>
              </a:rPr>
              <a:t> </a:t>
            </a:r>
            <a:r>
              <a:rPr lang="en-ID" sz="1200" b="0" dirty="0" err="1">
                <a:solidFill>
                  <a:schemeClr val="tx1"/>
                </a:solidFill>
                <a:effectLst/>
                <a:latin typeface="Dosis" pitchFamily="2" charset="0"/>
              </a:rPr>
              <a:t>distribusi</a:t>
            </a:r>
            <a:r>
              <a:rPr lang="en-ID" sz="1200" b="0" dirty="0">
                <a:solidFill>
                  <a:schemeClr val="tx1"/>
                </a:solidFill>
                <a:effectLst/>
                <a:latin typeface="Dosis" pitchFamily="2" charset="0"/>
              </a:rPr>
              <a:t> normal </a:t>
            </a:r>
            <a:r>
              <a:rPr lang="en-ID" sz="1200" b="0" dirty="0" err="1">
                <a:solidFill>
                  <a:schemeClr val="tx1"/>
                </a:solidFill>
                <a:effectLst/>
                <a:latin typeface="Dosis" pitchFamily="2" charset="0"/>
              </a:rPr>
              <a:t>dengan</a:t>
            </a:r>
            <a:r>
              <a:rPr lang="en-ID" sz="1200" b="0" dirty="0">
                <a:solidFill>
                  <a:schemeClr val="tx1"/>
                </a:solidFill>
                <a:effectLst/>
                <a:latin typeface="Dosis" pitchFamily="2" charset="0"/>
              </a:rPr>
              <a:t> 3 </a:t>
            </a:r>
            <a:r>
              <a:rPr lang="en-ID" sz="1200" b="0" dirty="0" err="1">
                <a:solidFill>
                  <a:schemeClr val="tx1"/>
                </a:solidFill>
                <a:effectLst/>
                <a:latin typeface="Dosis" pitchFamily="2" charset="0"/>
              </a:rPr>
              <a:t>dari</a:t>
            </a:r>
            <a:r>
              <a:rPr lang="en-ID" sz="1200" b="0" dirty="0">
                <a:solidFill>
                  <a:schemeClr val="tx1"/>
                </a:solidFill>
                <a:effectLst/>
                <a:latin typeface="Dosis" pitchFamily="2" charset="0"/>
              </a:rPr>
              <a:t> 4 data </a:t>
            </a:r>
            <a:r>
              <a:rPr lang="en-ID" sz="1200" b="0" dirty="0" err="1">
                <a:solidFill>
                  <a:schemeClr val="tx1"/>
                </a:solidFill>
                <a:effectLst/>
                <a:latin typeface="Dosis" pitchFamily="2" charset="0"/>
              </a:rPr>
              <a:t>numerik</a:t>
            </a:r>
            <a:r>
              <a:rPr lang="en-ID" sz="1200" b="0" dirty="0">
                <a:solidFill>
                  <a:schemeClr val="tx1"/>
                </a:solidFill>
                <a:effectLst/>
                <a:latin typeface="Dosis" pitchFamily="2" charset="0"/>
              </a:rPr>
              <a:t> </a:t>
            </a:r>
            <a:r>
              <a:rPr lang="en-ID" sz="1200" b="0" dirty="0" err="1">
                <a:solidFill>
                  <a:schemeClr val="tx1"/>
                </a:solidFill>
                <a:effectLst/>
                <a:latin typeface="Dosis" pitchFamily="2" charset="0"/>
              </a:rPr>
              <a:t>memiliki</a:t>
            </a:r>
            <a:r>
              <a:rPr lang="en-ID" sz="1200" b="0" dirty="0">
                <a:solidFill>
                  <a:schemeClr val="tx1"/>
                </a:solidFill>
                <a:effectLst/>
                <a:latin typeface="Dosis" pitchFamily="2" charset="0"/>
              </a:rPr>
              <a:t> </a:t>
            </a:r>
            <a:r>
              <a:rPr lang="en-ID" sz="1200" b="0" dirty="0" err="1">
                <a:solidFill>
                  <a:schemeClr val="tx1"/>
                </a:solidFill>
                <a:effectLst/>
                <a:latin typeface="Dosis" pitchFamily="2" charset="0"/>
              </a:rPr>
              <a:t>nilai</a:t>
            </a:r>
            <a:r>
              <a:rPr lang="en-ID" sz="1200" b="0" dirty="0">
                <a:solidFill>
                  <a:schemeClr val="tx1"/>
                </a:solidFill>
                <a:effectLst/>
                <a:latin typeface="Dosis" pitchFamily="2" charset="0"/>
              </a:rPr>
              <a:t> skewness yang </a:t>
            </a:r>
            <a:r>
              <a:rPr lang="en-ID" sz="1200" b="0" dirty="0" err="1">
                <a:solidFill>
                  <a:schemeClr val="tx1"/>
                </a:solidFill>
                <a:effectLst/>
                <a:latin typeface="Dosis" pitchFamily="2" charset="0"/>
              </a:rPr>
              <a:t>negatif</a:t>
            </a:r>
            <a:r>
              <a:rPr lang="en-ID" sz="1200" b="0" dirty="0">
                <a:solidFill>
                  <a:schemeClr val="tx1"/>
                </a:solidFill>
                <a:effectLst/>
                <a:latin typeface="Dosis" pitchFamily="2" charset="0"/>
              </a:rPr>
              <a:t> ('Daily Time Spent', 'Area Income', 'Daily Internet Usage'); </a:t>
            </a:r>
            <a:r>
              <a:rPr lang="en-ID" sz="1200" b="0" dirty="0" err="1">
                <a:solidFill>
                  <a:schemeClr val="tx1"/>
                </a:solidFill>
                <a:effectLst/>
                <a:latin typeface="Dosis" pitchFamily="2" charset="0"/>
              </a:rPr>
              <a:t>nilai</a:t>
            </a:r>
            <a:r>
              <a:rPr lang="en-ID" sz="1200" b="0" dirty="0">
                <a:solidFill>
                  <a:schemeClr val="tx1"/>
                </a:solidFill>
                <a:effectLst/>
                <a:latin typeface="Dosis" pitchFamily="2" charset="0"/>
              </a:rPr>
              <a:t> </a:t>
            </a:r>
            <a:r>
              <a:rPr lang="en-ID" sz="1200" b="0" dirty="0" err="1">
                <a:solidFill>
                  <a:schemeClr val="tx1"/>
                </a:solidFill>
                <a:effectLst/>
                <a:latin typeface="Dosis" pitchFamily="2" charset="0"/>
              </a:rPr>
              <a:t>positif</a:t>
            </a:r>
            <a:r>
              <a:rPr lang="en-ID" sz="1200" b="0" dirty="0">
                <a:solidFill>
                  <a:schemeClr val="tx1"/>
                </a:solidFill>
                <a:effectLst/>
                <a:latin typeface="Dosis" pitchFamily="2" charset="0"/>
              </a:rPr>
              <a:t> </a:t>
            </a:r>
            <a:r>
              <a:rPr lang="en-ID" sz="1200" b="0" dirty="0" err="1">
                <a:solidFill>
                  <a:schemeClr val="tx1"/>
                </a:solidFill>
                <a:effectLst/>
                <a:latin typeface="Dosis" pitchFamily="2" charset="0"/>
              </a:rPr>
              <a:t>yaitu</a:t>
            </a:r>
            <a:r>
              <a:rPr lang="en-ID" sz="1200" b="0" dirty="0">
                <a:solidFill>
                  <a:schemeClr val="tx1"/>
                </a:solidFill>
                <a:effectLst/>
                <a:latin typeface="Dosis" pitchFamily="2" charset="0"/>
              </a:rPr>
              <a:t> 'Age'. </a:t>
            </a:r>
          </a:p>
        </p:txBody>
      </p:sp>
      <p:sp>
        <p:nvSpPr>
          <p:cNvPr id="8" name="Google Shape;115;p27">
            <a:extLst>
              <a:ext uri="{FF2B5EF4-FFF2-40B4-BE49-F238E27FC236}">
                <a16:creationId xmlns:a16="http://schemas.microsoft.com/office/drawing/2014/main" id="{E27ECCC3-D750-A73E-99D8-B2EED8622117}"/>
              </a:ext>
            </a:extLst>
          </p:cNvPr>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dirty="0">
                <a:solidFill>
                  <a:srgbClr val="000000"/>
                </a:solidFill>
              </a:rPr>
              <a:t>Untuk selengkapnya, dapat melihat jupyter notebook </a:t>
            </a:r>
            <a:r>
              <a:rPr lang="en" sz="1100" dirty="0">
                <a:hlinkClick r:id="rId5"/>
              </a:rPr>
              <a:t>disini</a:t>
            </a:r>
            <a:endParaRPr sz="1100" dirty="0">
              <a:solidFill>
                <a:srgbClr val="000000"/>
              </a:solidFill>
            </a:endParaRPr>
          </a:p>
        </p:txBody>
      </p:sp>
    </p:spTree>
    <p:extLst>
      <p:ext uri="{BB962C8B-B14F-4D97-AF65-F5344CB8AC3E}">
        <p14:creationId xmlns:p14="http://schemas.microsoft.com/office/powerpoint/2010/main" val="895858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26"/>
          <p:cNvSpPr txBox="1">
            <a:spLocks noGrp="1"/>
          </p:cNvSpPr>
          <p:nvPr>
            <p:ph type="title"/>
          </p:nvPr>
        </p:nvSpPr>
        <p:spPr>
          <a:xfrm>
            <a:off x="0" y="-12175"/>
            <a:ext cx="79263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SzPts val="990"/>
              <a:buNone/>
            </a:pPr>
            <a:r>
              <a:rPr lang="en" sz="2220" b="1" dirty="0">
                <a:solidFill>
                  <a:schemeClr val="lt1"/>
                </a:solidFill>
                <a:latin typeface="Roboto"/>
                <a:ea typeface="Roboto"/>
                <a:cs typeface="Roboto"/>
                <a:sym typeface="Roboto"/>
              </a:rPr>
              <a:t>Exploratory Data Analysis</a:t>
            </a:r>
            <a:endParaRPr sz="2220" b="1" dirty="0">
              <a:solidFill>
                <a:schemeClr val="lt1"/>
              </a:solidFill>
              <a:latin typeface="Roboto"/>
              <a:ea typeface="Roboto"/>
              <a:cs typeface="Roboto"/>
              <a:sym typeface="Roboto"/>
            </a:endParaRPr>
          </a:p>
        </p:txBody>
      </p:sp>
      <p:sp>
        <p:nvSpPr>
          <p:cNvPr id="21" name="TextBox 20">
            <a:extLst>
              <a:ext uri="{FF2B5EF4-FFF2-40B4-BE49-F238E27FC236}">
                <a16:creationId xmlns:a16="http://schemas.microsoft.com/office/drawing/2014/main" id="{969D8446-EAF5-9CAA-0DD1-52D1450FE597}"/>
              </a:ext>
            </a:extLst>
          </p:cNvPr>
          <p:cNvSpPr txBox="1"/>
          <p:nvPr/>
        </p:nvSpPr>
        <p:spPr>
          <a:xfrm>
            <a:off x="55221" y="577474"/>
            <a:ext cx="4572000" cy="338554"/>
          </a:xfrm>
          <a:prstGeom prst="rect">
            <a:avLst/>
          </a:prstGeom>
          <a:noFill/>
        </p:spPr>
        <p:txBody>
          <a:bodyPr wrap="square">
            <a:spAutoFit/>
          </a:bodyPr>
          <a:lstStyle/>
          <a:p>
            <a:pPr marL="285750" lvl="0" indent="-285750" algn="just" rtl="0">
              <a:spcBef>
                <a:spcPts val="0"/>
              </a:spcBef>
              <a:spcAft>
                <a:spcPts val="0"/>
              </a:spcAft>
              <a:buFont typeface="Wingdings" panose="05000000000000000000" pitchFamily="2" charset="2"/>
              <a:buChar char="q"/>
            </a:pPr>
            <a:r>
              <a:rPr lang="en-US" sz="1600" b="1" dirty="0">
                <a:solidFill>
                  <a:schemeClr val="dk1"/>
                </a:solidFill>
                <a:latin typeface="Dosis"/>
                <a:ea typeface="Dosis"/>
                <a:cs typeface="Dosis"/>
                <a:sym typeface="Dosis"/>
              </a:rPr>
              <a:t>Univariate Analysis</a:t>
            </a:r>
          </a:p>
        </p:txBody>
      </p:sp>
      <p:sp>
        <p:nvSpPr>
          <p:cNvPr id="4" name="TextBox 3">
            <a:extLst>
              <a:ext uri="{FF2B5EF4-FFF2-40B4-BE49-F238E27FC236}">
                <a16:creationId xmlns:a16="http://schemas.microsoft.com/office/drawing/2014/main" id="{7FB1E5EE-940D-8E12-915B-2540B32B4C88}"/>
              </a:ext>
            </a:extLst>
          </p:cNvPr>
          <p:cNvSpPr txBox="1"/>
          <p:nvPr/>
        </p:nvSpPr>
        <p:spPr>
          <a:xfrm>
            <a:off x="4453486" y="1566350"/>
            <a:ext cx="4572000" cy="307777"/>
          </a:xfrm>
          <a:prstGeom prst="rect">
            <a:avLst/>
          </a:prstGeom>
          <a:noFill/>
        </p:spPr>
        <p:txBody>
          <a:bodyPr wrap="square">
            <a:spAutoFit/>
          </a:bodyPr>
          <a:lstStyle/>
          <a:p>
            <a:pPr marL="285750" lvl="0" indent="-285750" algn="just" rtl="0">
              <a:spcBef>
                <a:spcPts val="0"/>
              </a:spcBef>
              <a:spcAft>
                <a:spcPts val="0"/>
              </a:spcAft>
              <a:buFont typeface="Wingdings" panose="05000000000000000000" pitchFamily="2" charset="2"/>
              <a:buChar char="v"/>
            </a:pPr>
            <a:r>
              <a:rPr lang="en-US" b="1" dirty="0">
                <a:solidFill>
                  <a:schemeClr val="dk1"/>
                </a:solidFill>
                <a:latin typeface="Dosis"/>
                <a:ea typeface="Dosis"/>
                <a:cs typeface="Dosis"/>
                <a:sym typeface="Dosis"/>
              </a:rPr>
              <a:t>Data </a:t>
            </a:r>
            <a:r>
              <a:rPr lang="en-US" b="1" dirty="0" err="1">
                <a:solidFill>
                  <a:schemeClr val="dk1"/>
                </a:solidFill>
                <a:latin typeface="Dosis"/>
                <a:ea typeface="Dosis"/>
                <a:cs typeface="Dosis"/>
                <a:sym typeface="Dosis"/>
              </a:rPr>
              <a:t>Numerik</a:t>
            </a:r>
            <a:endParaRPr lang="en-US" b="1" dirty="0">
              <a:solidFill>
                <a:schemeClr val="dk1"/>
              </a:solidFill>
              <a:latin typeface="Dosis"/>
              <a:ea typeface="Dosis"/>
              <a:cs typeface="Dosis"/>
              <a:sym typeface="Dosis"/>
            </a:endParaRPr>
          </a:p>
        </p:txBody>
      </p:sp>
      <p:sp>
        <p:nvSpPr>
          <p:cNvPr id="7" name="Google Shape;108;p26">
            <a:extLst>
              <a:ext uri="{FF2B5EF4-FFF2-40B4-BE49-F238E27FC236}">
                <a16:creationId xmlns:a16="http://schemas.microsoft.com/office/drawing/2014/main" id="{F75F7EFE-6BFC-82E0-6336-F95244916DEA}"/>
              </a:ext>
            </a:extLst>
          </p:cNvPr>
          <p:cNvSpPr txBox="1">
            <a:spLocks/>
          </p:cNvSpPr>
          <p:nvPr/>
        </p:nvSpPr>
        <p:spPr>
          <a:xfrm>
            <a:off x="4572000" y="1874127"/>
            <a:ext cx="3663225" cy="163877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lgn="just">
              <a:buNone/>
            </a:pPr>
            <a:r>
              <a:rPr lang="en-ID" sz="1200" b="0" dirty="0">
                <a:solidFill>
                  <a:schemeClr val="tx1"/>
                </a:solidFill>
                <a:effectLst/>
                <a:latin typeface="Dosis" pitchFamily="2" charset="0"/>
              </a:rPr>
              <a:t>Dari boxplot </a:t>
            </a:r>
            <a:r>
              <a:rPr lang="en-ID" sz="1200" b="0" dirty="0" err="1">
                <a:solidFill>
                  <a:schemeClr val="tx1"/>
                </a:solidFill>
                <a:effectLst/>
                <a:latin typeface="Dosis" pitchFamily="2" charset="0"/>
              </a:rPr>
              <a:t>diatas</a:t>
            </a:r>
            <a:r>
              <a:rPr lang="en-ID" sz="1200" b="0" dirty="0">
                <a:solidFill>
                  <a:schemeClr val="tx1"/>
                </a:solidFill>
                <a:effectLst/>
                <a:latin typeface="Dosis" pitchFamily="2" charset="0"/>
              </a:rPr>
              <a:t> </a:t>
            </a:r>
            <a:r>
              <a:rPr lang="en-ID" sz="1200" b="0" dirty="0" err="1">
                <a:solidFill>
                  <a:schemeClr val="tx1"/>
                </a:solidFill>
                <a:effectLst/>
                <a:latin typeface="Dosis" pitchFamily="2" charset="0"/>
              </a:rPr>
              <a:t>didapatkan</a:t>
            </a:r>
            <a:r>
              <a:rPr lang="en-ID" sz="1200" b="0" dirty="0">
                <a:solidFill>
                  <a:schemeClr val="tx1"/>
                </a:solidFill>
                <a:effectLst/>
                <a:latin typeface="Dosis" pitchFamily="2" charset="0"/>
              </a:rPr>
              <a:t> </a:t>
            </a:r>
            <a:r>
              <a:rPr lang="en-ID" sz="1200" b="0" dirty="0" err="1">
                <a:solidFill>
                  <a:schemeClr val="tx1"/>
                </a:solidFill>
                <a:effectLst/>
                <a:latin typeface="Dosis" pitchFamily="2" charset="0"/>
              </a:rPr>
              <a:t>bahwa</a:t>
            </a:r>
            <a:r>
              <a:rPr lang="en-ID" sz="1200" b="0" dirty="0">
                <a:solidFill>
                  <a:schemeClr val="tx1"/>
                </a:solidFill>
                <a:effectLst/>
                <a:latin typeface="Dosis" pitchFamily="2" charset="0"/>
              </a:rPr>
              <a:t> </a:t>
            </a:r>
            <a:r>
              <a:rPr lang="en-ID" sz="1200" b="0" dirty="0" err="1">
                <a:solidFill>
                  <a:schemeClr val="tx1"/>
                </a:solidFill>
                <a:effectLst/>
                <a:latin typeface="Dosis" pitchFamily="2" charset="0"/>
              </a:rPr>
              <a:t>hanya</a:t>
            </a:r>
            <a:r>
              <a:rPr lang="en-ID" sz="1200" b="0" dirty="0">
                <a:solidFill>
                  <a:schemeClr val="tx1"/>
                </a:solidFill>
                <a:effectLst/>
                <a:latin typeface="Dosis" pitchFamily="2" charset="0"/>
              </a:rPr>
              <a:t> pada </a:t>
            </a:r>
            <a:r>
              <a:rPr lang="en-ID" sz="1200" b="0" dirty="0" err="1">
                <a:solidFill>
                  <a:schemeClr val="tx1"/>
                </a:solidFill>
                <a:effectLst/>
                <a:latin typeface="Dosis" pitchFamily="2" charset="0"/>
              </a:rPr>
              <a:t>kolom</a:t>
            </a:r>
            <a:r>
              <a:rPr lang="en-ID" sz="1200" b="0" dirty="0">
                <a:solidFill>
                  <a:schemeClr val="tx1"/>
                </a:solidFill>
                <a:effectLst/>
                <a:latin typeface="Dosis" pitchFamily="2" charset="0"/>
              </a:rPr>
              <a:t> `Area Income` yang </a:t>
            </a:r>
            <a:r>
              <a:rPr lang="en-ID" sz="1200" b="0" dirty="0" err="1">
                <a:solidFill>
                  <a:schemeClr val="tx1"/>
                </a:solidFill>
                <a:effectLst/>
                <a:latin typeface="Dosis" pitchFamily="2" charset="0"/>
              </a:rPr>
              <a:t>memiliki</a:t>
            </a:r>
            <a:r>
              <a:rPr lang="en-ID" sz="1200" b="0" dirty="0">
                <a:solidFill>
                  <a:schemeClr val="tx1"/>
                </a:solidFill>
                <a:effectLst/>
                <a:latin typeface="Dosis" pitchFamily="2" charset="0"/>
              </a:rPr>
              <a:t> outliers. </a:t>
            </a:r>
            <a:r>
              <a:rPr lang="en-ID" sz="1200" b="0" dirty="0" err="1">
                <a:solidFill>
                  <a:schemeClr val="tx1"/>
                </a:solidFill>
                <a:effectLst/>
                <a:latin typeface="Dosis" pitchFamily="2" charset="0"/>
              </a:rPr>
              <a:t>Sehingga</a:t>
            </a:r>
            <a:r>
              <a:rPr lang="en-ID" sz="1200" b="0" dirty="0">
                <a:solidFill>
                  <a:schemeClr val="tx1"/>
                </a:solidFill>
                <a:effectLst/>
                <a:latin typeface="Dosis" pitchFamily="2" charset="0"/>
              </a:rPr>
              <a:t> </a:t>
            </a:r>
            <a:r>
              <a:rPr lang="en-ID" sz="1200" b="0" dirty="0" err="1">
                <a:solidFill>
                  <a:schemeClr val="tx1"/>
                </a:solidFill>
                <a:effectLst/>
                <a:latin typeface="Dosis" pitchFamily="2" charset="0"/>
              </a:rPr>
              <a:t>hal</a:t>
            </a:r>
            <a:r>
              <a:rPr lang="en-ID" sz="1200" b="0" dirty="0">
                <a:solidFill>
                  <a:schemeClr val="tx1"/>
                </a:solidFill>
                <a:effectLst/>
                <a:latin typeface="Dosis" pitchFamily="2" charset="0"/>
              </a:rPr>
              <a:t> </a:t>
            </a:r>
            <a:r>
              <a:rPr lang="en-ID" sz="1200" b="0" dirty="0" err="1">
                <a:solidFill>
                  <a:schemeClr val="tx1"/>
                </a:solidFill>
                <a:effectLst/>
                <a:latin typeface="Dosis" pitchFamily="2" charset="0"/>
              </a:rPr>
              <a:t>ini</a:t>
            </a:r>
            <a:r>
              <a:rPr lang="en-ID" sz="1200" b="0" dirty="0">
                <a:solidFill>
                  <a:schemeClr val="tx1"/>
                </a:solidFill>
                <a:effectLst/>
                <a:latin typeface="Dosis" pitchFamily="2" charset="0"/>
              </a:rPr>
              <a:t> </a:t>
            </a:r>
            <a:r>
              <a:rPr lang="en-ID" sz="1200" b="0" dirty="0" err="1">
                <a:solidFill>
                  <a:schemeClr val="tx1"/>
                </a:solidFill>
                <a:effectLst/>
                <a:latin typeface="Dosis" pitchFamily="2" charset="0"/>
              </a:rPr>
              <a:t>nantinya</a:t>
            </a:r>
            <a:r>
              <a:rPr lang="en-ID" sz="1200" b="0" dirty="0">
                <a:solidFill>
                  <a:schemeClr val="tx1"/>
                </a:solidFill>
                <a:effectLst/>
                <a:latin typeface="Dosis" pitchFamily="2" charset="0"/>
              </a:rPr>
              <a:t> </a:t>
            </a:r>
            <a:r>
              <a:rPr lang="en-ID" sz="1200" b="0" dirty="0" err="1">
                <a:solidFill>
                  <a:schemeClr val="tx1"/>
                </a:solidFill>
                <a:effectLst/>
                <a:latin typeface="Dosis" pitchFamily="2" charset="0"/>
              </a:rPr>
              <a:t>perlu</a:t>
            </a:r>
            <a:r>
              <a:rPr lang="en-ID" sz="1200" b="0" dirty="0">
                <a:solidFill>
                  <a:schemeClr val="tx1"/>
                </a:solidFill>
                <a:effectLst/>
                <a:latin typeface="Dosis" pitchFamily="2" charset="0"/>
              </a:rPr>
              <a:t> </a:t>
            </a:r>
            <a:r>
              <a:rPr lang="en-ID" sz="1200" b="0" dirty="0" err="1">
                <a:solidFill>
                  <a:schemeClr val="tx1"/>
                </a:solidFill>
                <a:effectLst/>
                <a:latin typeface="Dosis" pitchFamily="2" charset="0"/>
              </a:rPr>
              <a:t>dilakukan</a:t>
            </a:r>
            <a:r>
              <a:rPr lang="en-ID" sz="1200" b="0" dirty="0">
                <a:solidFill>
                  <a:schemeClr val="tx1"/>
                </a:solidFill>
                <a:effectLst/>
                <a:latin typeface="Dosis" pitchFamily="2" charset="0"/>
              </a:rPr>
              <a:t> handle outliers.</a:t>
            </a:r>
          </a:p>
        </p:txBody>
      </p:sp>
      <p:pic>
        <p:nvPicPr>
          <p:cNvPr id="5" name="Picture 4">
            <a:extLst>
              <a:ext uri="{FF2B5EF4-FFF2-40B4-BE49-F238E27FC236}">
                <a16:creationId xmlns:a16="http://schemas.microsoft.com/office/drawing/2014/main" id="{EB4FBA8A-AB70-F33C-D9A1-0FBA0EB4F876}"/>
              </a:ext>
            </a:extLst>
          </p:cNvPr>
          <p:cNvPicPr>
            <a:picLocks noChangeAspect="1"/>
          </p:cNvPicPr>
          <p:nvPr/>
        </p:nvPicPr>
        <p:blipFill>
          <a:blip r:embed="rId3"/>
          <a:stretch>
            <a:fillRect/>
          </a:stretch>
        </p:blipFill>
        <p:spPr>
          <a:xfrm>
            <a:off x="279177" y="932977"/>
            <a:ext cx="3976258" cy="3976258"/>
          </a:xfrm>
          <a:prstGeom prst="rect">
            <a:avLst/>
          </a:prstGeom>
        </p:spPr>
      </p:pic>
      <p:sp>
        <p:nvSpPr>
          <p:cNvPr id="8" name="Google Shape;115;p27">
            <a:extLst>
              <a:ext uri="{FF2B5EF4-FFF2-40B4-BE49-F238E27FC236}">
                <a16:creationId xmlns:a16="http://schemas.microsoft.com/office/drawing/2014/main" id="{89CF8DCA-1FD8-0A27-A890-805EC0C8AB61}"/>
              </a:ext>
            </a:extLst>
          </p:cNvPr>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dirty="0">
                <a:solidFill>
                  <a:srgbClr val="000000"/>
                </a:solidFill>
              </a:rPr>
              <a:t>Untuk selengkapnya, dapat melihat jupyter notebook </a:t>
            </a:r>
            <a:r>
              <a:rPr lang="en" sz="1100" dirty="0">
                <a:hlinkClick r:id="rId4"/>
              </a:rPr>
              <a:t>disini</a:t>
            </a:r>
            <a:endParaRPr sz="1100" dirty="0">
              <a:solidFill>
                <a:srgbClr val="000000"/>
              </a:solidFill>
            </a:endParaRPr>
          </a:p>
        </p:txBody>
      </p:sp>
    </p:spTree>
    <p:extLst>
      <p:ext uri="{BB962C8B-B14F-4D97-AF65-F5344CB8AC3E}">
        <p14:creationId xmlns:p14="http://schemas.microsoft.com/office/powerpoint/2010/main" val="22450955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26"/>
          <p:cNvSpPr txBox="1">
            <a:spLocks noGrp="1"/>
          </p:cNvSpPr>
          <p:nvPr>
            <p:ph type="title"/>
          </p:nvPr>
        </p:nvSpPr>
        <p:spPr>
          <a:xfrm>
            <a:off x="0" y="-12175"/>
            <a:ext cx="79263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SzPts val="990"/>
              <a:buNone/>
            </a:pPr>
            <a:r>
              <a:rPr lang="en" sz="2220" b="1" dirty="0">
                <a:solidFill>
                  <a:schemeClr val="lt1"/>
                </a:solidFill>
                <a:latin typeface="Roboto"/>
                <a:ea typeface="Roboto"/>
                <a:cs typeface="Roboto"/>
                <a:sym typeface="Roboto"/>
              </a:rPr>
              <a:t>Exploratory Data Analysis</a:t>
            </a:r>
            <a:endParaRPr sz="2220" b="1" dirty="0">
              <a:solidFill>
                <a:schemeClr val="lt1"/>
              </a:solidFill>
              <a:latin typeface="Roboto"/>
              <a:ea typeface="Roboto"/>
              <a:cs typeface="Roboto"/>
              <a:sym typeface="Roboto"/>
            </a:endParaRPr>
          </a:p>
        </p:txBody>
      </p:sp>
      <p:sp>
        <p:nvSpPr>
          <p:cNvPr id="21" name="TextBox 20">
            <a:extLst>
              <a:ext uri="{FF2B5EF4-FFF2-40B4-BE49-F238E27FC236}">
                <a16:creationId xmlns:a16="http://schemas.microsoft.com/office/drawing/2014/main" id="{969D8446-EAF5-9CAA-0DD1-52D1450FE597}"/>
              </a:ext>
            </a:extLst>
          </p:cNvPr>
          <p:cNvSpPr txBox="1"/>
          <p:nvPr/>
        </p:nvSpPr>
        <p:spPr>
          <a:xfrm>
            <a:off x="55221" y="577474"/>
            <a:ext cx="4572000" cy="338554"/>
          </a:xfrm>
          <a:prstGeom prst="rect">
            <a:avLst/>
          </a:prstGeom>
          <a:noFill/>
        </p:spPr>
        <p:txBody>
          <a:bodyPr wrap="square">
            <a:spAutoFit/>
          </a:bodyPr>
          <a:lstStyle/>
          <a:p>
            <a:pPr marL="285750" lvl="0" indent="-285750" algn="just" rtl="0">
              <a:spcBef>
                <a:spcPts val="0"/>
              </a:spcBef>
              <a:spcAft>
                <a:spcPts val="0"/>
              </a:spcAft>
              <a:buFont typeface="Wingdings" panose="05000000000000000000" pitchFamily="2" charset="2"/>
              <a:buChar char="q"/>
            </a:pPr>
            <a:r>
              <a:rPr lang="en-US" sz="1600" b="1" dirty="0">
                <a:solidFill>
                  <a:schemeClr val="dk1"/>
                </a:solidFill>
                <a:latin typeface="Dosis"/>
                <a:ea typeface="Dosis"/>
                <a:cs typeface="Dosis"/>
                <a:sym typeface="Dosis"/>
              </a:rPr>
              <a:t>Univariate Analysis</a:t>
            </a:r>
          </a:p>
        </p:txBody>
      </p:sp>
      <p:sp>
        <p:nvSpPr>
          <p:cNvPr id="4" name="TextBox 3">
            <a:extLst>
              <a:ext uri="{FF2B5EF4-FFF2-40B4-BE49-F238E27FC236}">
                <a16:creationId xmlns:a16="http://schemas.microsoft.com/office/drawing/2014/main" id="{7FB1E5EE-940D-8E12-915B-2540B32B4C88}"/>
              </a:ext>
            </a:extLst>
          </p:cNvPr>
          <p:cNvSpPr txBox="1"/>
          <p:nvPr/>
        </p:nvSpPr>
        <p:spPr>
          <a:xfrm>
            <a:off x="5922557" y="2178860"/>
            <a:ext cx="2094070" cy="307777"/>
          </a:xfrm>
          <a:prstGeom prst="rect">
            <a:avLst/>
          </a:prstGeom>
          <a:noFill/>
        </p:spPr>
        <p:txBody>
          <a:bodyPr wrap="square">
            <a:spAutoFit/>
          </a:bodyPr>
          <a:lstStyle/>
          <a:p>
            <a:pPr marL="285750" lvl="0" indent="-285750" algn="just" rtl="0">
              <a:spcBef>
                <a:spcPts val="0"/>
              </a:spcBef>
              <a:spcAft>
                <a:spcPts val="0"/>
              </a:spcAft>
              <a:buFont typeface="Wingdings" panose="05000000000000000000" pitchFamily="2" charset="2"/>
              <a:buChar char="v"/>
            </a:pPr>
            <a:r>
              <a:rPr lang="en-US" b="1" dirty="0">
                <a:solidFill>
                  <a:schemeClr val="dk1"/>
                </a:solidFill>
                <a:latin typeface="Dosis"/>
                <a:ea typeface="Dosis"/>
                <a:cs typeface="Dosis"/>
                <a:sym typeface="Dosis"/>
              </a:rPr>
              <a:t>Data </a:t>
            </a:r>
            <a:r>
              <a:rPr lang="en-US" b="1" dirty="0" err="1">
                <a:solidFill>
                  <a:schemeClr val="dk1"/>
                </a:solidFill>
                <a:latin typeface="Dosis"/>
                <a:ea typeface="Dosis"/>
                <a:cs typeface="Dosis"/>
                <a:sym typeface="Dosis"/>
              </a:rPr>
              <a:t>Kategori</a:t>
            </a:r>
            <a:endParaRPr lang="en-US" b="1" dirty="0">
              <a:solidFill>
                <a:schemeClr val="dk1"/>
              </a:solidFill>
              <a:latin typeface="Dosis"/>
              <a:ea typeface="Dosis"/>
              <a:cs typeface="Dosis"/>
              <a:sym typeface="Dosis"/>
            </a:endParaRPr>
          </a:p>
        </p:txBody>
      </p:sp>
      <p:sp>
        <p:nvSpPr>
          <p:cNvPr id="7" name="Google Shape;108;p26">
            <a:extLst>
              <a:ext uri="{FF2B5EF4-FFF2-40B4-BE49-F238E27FC236}">
                <a16:creationId xmlns:a16="http://schemas.microsoft.com/office/drawing/2014/main" id="{F75F7EFE-6BFC-82E0-6336-F95244916DEA}"/>
              </a:ext>
            </a:extLst>
          </p:cNvPr>
          <p:cNvSpPr txBox="1">
            <a:spLocks/>
          </p:cNvSpPr>
          <p:nvPr/>
        </p:nvSpPr>
        <p:spPr>
          <a:xfrm>
            <a:off x="3928533" y="2507500"/>
            <a:ext cx="5000977" cy="163877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algn="just"/>
            <a:r>
              <a:rPr lang="en-ID" sz="1200" b="0" dirty="0">
                <a:solidFill>
                  <a:schemeClr val="tx1"/>
                </a:solidFill>
                <a:effectLst/>
                <a:latin typeface="Dosis" pitchFamily="2" charset="0"/>
              </a:rPr>
              <a:t>Perempuan </a:t>
            </a:r>
            <a:r>
              <a:rPr lang="en-ID" sz="1200" b="0" dirty="0" err="1">
                <a:solidFill>
                  <a:schemeClr val="tx1"/>
                </a:solidFill>
                <a:effectLst/>
                <a:latin typeface="Dosis" pitchFamily="2" charset="0"/>
              </a:rPr>
              <a:t>merupakan</a:t>
            </a:r>
            <a:r>
              <a:rPr lang="en-ID" sz="1200" b="0" dirty="0">
                <a:solidFill>
                  <a:schemeClr val="tx1"/>
                </a:solidFill>
                <a:effectLst/>
                <a:latin typeface="Dosis" pitchFamily="2" charset="0"/>
              </a:rPr>
              <a:t> customer </a:t>
            </a:r>
            <a:r>
              <a:rPr lang="en-ID" sz="1200" b="0" dirty="0" err="1">
                <a:solidFill>
                  <a:schemeClr val="tx1"/>
                </a:solidFill>
                <a:effectLst/>
                <a:latin typeface="Dosis" pitchFamily="2" charset="0"/>
              </a:rPr>
              <a:t>terbanyak</a:t>
            </a:r>
            <a:r>
              <a:rPr lang="en-ID" sz="1200" b="0" dirty="0">
                <a:solidFill>
                  <a:schemeClr val="tx1"/>
                </a:solidFill>
                <a:effectLst/>
                <a:latin typeface="Dosis" pitchFamily="2" charset="0"/>
              </a:rPr>
              <a:t> </a:t>
            </a:r>
            <a:r>
              <a:rPr lang="en-ID" sz="1200" b="0" dirty="0" err="1">
                <a:solidFill>
                  <a:schemeClr val="tx1"/>
                </a:solidFill>
                <a:effectLst/>
                <a:latin typeface="Dosis" pitchFamily="2" charset="0"/>
              </a:rPr>
              <a:t>meskipun</a:t>
            </a:r>
            <a:r>
              <a:rPr lang="en-ID" sz="1200" b="0" dirty="0">
                <a:solidFill>
                  <a:schemeClr val="tx1"/>
                </a:solidFill>
                <a:effectLst/>
                <a:latin typeface="Dosis" pitchFamily="2" charset="0"/>
              </a:rPr>
              <a:t> </a:t>
            </a:r>
            <a:r>
              <a:rPr lang="en-ID" sz="1200" b="0" dirty="0" err="1">
                <a:solidFill>
                  <a:schemeClr val="tx1"/>
                </a:solidFill>
                <a:effectLst/>
                <a:latin typeface="Dosis" pitchFamily="2" charset="0"/>
              </a:rPr>
              <a:t>tidak</a:t>
            </a:r>
            <a:r>
              <a:rPr lang="en-ID" sz="1200" b="0" dirty="0">
                <a:solidFill>
                  <a:schemeClr val="tx1"/>
                </a:solidFill>
                <a:effectLst/>
                <a:latin typeface="Dosis" pitchFamily="2" charset="0"/>
              </a:rPr>
              <a:t> </a:t>
            </a:r>
            <a:r>
              <a:rPr lang="en-ID" sz="1200" b="0" dirty="0" err="1">
                <a:solidFill>
                  <a:schemeClr val="tx1"/>
                </a:solidFill>
                <a:effectLst/>
                <a:latin typeface="Dosis" pitchFamily="2" charset="0"/>
              </a:rPr>
              <a:t>terdapat</a:t>
            </a:r>
            <a:r>
              <a:rPr lang="en-ID" sz="1200" b="0" dirty="0">
                <a:solidFill>
                  <a:schemeClr val="tx1"/>
                </a:solidFill>
                <a:effectLst/>
                <a:latin typeface="Dosis" pitchFamily="2" charset="0"/>
              </a:rPr>
              <a:t> </a:t>
            </a:r>
            <a:r>
              <a:rPr lang="en-ID" sz="1200" b="0" dirty="0" err="1">
                <a:solidFill>
                  <a:schemeClr val="tx1"/>
                </a:solidFill>
                <a:effectLst/>
                <a:latin typeface="Dosis" pitchFamily="2" charset="0"/>
              </a:rPr>
              <a:t>perbedaan</a:t>
            </a:r>
            <a:r>
              <a:rPr lang="en-ID" sz="1200" b="0" dirty="0">
                <a:solidFill>
                  <a:schemeClr val="tx1"/>
                </a:solidFill>
                <a:effectLst/>
                <a:latin typeface="Dosis" pitchFamily="2" charset="0"/>
              </a:rPr>
              <a:t> yang </a:t>
            </a:r>
            <a:r>
              <a:rPr lang="en-ID" sz="1200" b="0" dirty="0" err="1">
                <a:solidFill>
                  <a:schemeClr val="tx1"/>
                </a:solidFill>
                <a:effectLst/>
                <a:latin typeface="Dosis" pitchFamily="2" charset="0"/>
              </a:rPr>
              <a:t>signifikan</a:t>
            </a:r>
            <a:r>
              <a:rPr lang="en-ID" sz="1200" b="0" dirty="0">
                <a:solidFill>
                  <a:schemeClr val="tx1"/>
                </a:solidFill>
                <a:effectLst/>
                <a:latin typeface="Dosis" pitchFamily="2" charset="0"/>
              </a:rPr>
              <a:t>.</a:t>
            </a:r>
          </a:p>
          <a:p>
            <a:pPr algn="just"/>
            <a:r>
              <a:rPr lang="en-ID" sz="1200" b="0" dirty="0" err="1">
                <a:solidFill>
                  <a:schemeClr val="tx1"/>
                </a:solidFill>
                <a:effectLst/>
                <a:latin typeface="Dosis" pitchFamily="2" charset="0"/>
              </a:rPr>
              <a:t>Tidak</a:t>
            </a:r>
            <a:r>
              <a:rPr lang="en-ID" sz="1200" b="0" dirty="0">
                <a:solidFill>
                  <a:schemeClr val="tx1"/>
                </a:solidFill>
                <a:effectLst/>
                <a:latin typeface="Dosis" pitchFamily="2" charset="0"/>
              </a:rPr>
              <a:t> </a:t>
            </a:r>
            <a:r>
              <a:rPr lang="en-ID" sz="1200" b="0" dirty="0" err="1">
                <a:solidFill>
                  <a:schemeClr val="tx1"/>
                </a:solidFill>
                <a:effectLst/>
                <a:latin typeface="Dosis" pitchFamily="2" charset="0"/>
              </a:rPr>
              <a:t>terdapat</a:t>
            </a:r>
            <a:r>
              <a:rPr lang="en-ID" sz="1200" b="0" dirty="0">
                <a:solidFill>
                  <a:schemeClr val="tx1"/>
                </a:solidFill>
                <a:effectLst/>
                <a:latin typeface="Dosis" pitchFamily="2" charset="0"/>
              </a:rPr>
              <a:t> </a:t>
            </a:r>
            <a:r>
              <a:rPr lang="en-ID" sz="1200" b="0" dirty="0" err="1">
                <a:solidFill>
                  <a:schemeClr val="tx1"/>
                </a:solidFill>
                <a:effectLst/>
                <a:latin typeface="Dosis" pitchFamily="2" charset="0"/>
              </a:rPr>
              <a:t>perbedaan</a:t>
            </a:r>
            <a:r>
              <a:rPr lang="en-ID" sz="1200" b="0" dirty="0">
                <a:solidFill>
                  <a:schemeClr val="tx1"/>
                </a:solidFill>
                <a:effectLst/>
                <a:latin typeface="Dosis" pitchFamily="2" charset="0"/>
              </a:rPr>
              <a:t> </a:t>
            </a:r>
            <a:r>
              <a:rPr lang="en-ID" sz="1200" b="0" dirty="0" err="1">
                <a:solidFill>
                  <a:schemeClr val="tx1"/>
                </a:solidFill>
                <a:effectLst/>
                <a:latin typeface="Dosis" pitchFamily="2" charset="0"/>
              </a:rPr>
              <a:t>dari</a:t>
            </a:r>
            <a:r>
              <a:rPr lang="en-ID" sz="1200" b="0" dirty="0">
                <a:solidFill>
                  <a:schemeClr val="tx1"/>
                </a:solidFill>
                <a:effectLst/>
                <a:latin typeface="Dosis" pitchFamily="2" charset="0"/>
              </a:rPr>
              <a:t> </a:t>
            </a:r>
            <a:r>
              <a:rPr lang="en-ID" sz="1200" b="0" dirty="0" err="1">
                <a:solidFill>
                  <a:schemeClr val="tx1"/>
                </a:solidFill>
                <a:effectLst/>
                <a:latin typeface="Dosis" pitchFamily="2" charset="0"/>
              </a:rPr>
              <a:t>jumlah</a:t>
            </a:r>
            <a:r>
              <a:rPr lang="en-ID" sz="1200" b="0" dirty="0">
                <a:solidFill>
                  <a:schemeClr val="tx1"/>
                </a:solidFill>
                <a:effectLst/>
                <a:latin typeface="Dosis" pitchFamily="2" charset="0"/>
              </a:rPr>
              <a:t> customer </a:t>
            </a:r>
            <a:r>
              <a:rPr lang="en-ID" sz="1200" b="0" dirty="0" err="1">
                <a:solidFill>
                  <a:schemeClr val="tx1"/>
                </a:solidFill>
                <a:effectLst/>
                <a:latin typeface="Dosis" pitchFamily="2" charset="0"/>
              </a:rPr>
              <a:t>mengklik</a:t>
            </a:r>
            <a:r>
              <a:rPr lang="en-ID" sz="1200" b="0" dirty="0">
                <a:solidFill>
                  <a:schemeClr val="tx1"/>
                </a:solidFill>
                <a:effectLst/>
                <a:latin typeface="Dosis" pitchFamily="2" charset="0"/>
              </a:rPr>
              <a:t> </a:t>
            </a:r>
            <a:r>
              <a:rPr lang="en-ID" sz="1200" b="0" dirty="0" err="1">
                <a:solidFill>
                  <a:schemeClr val="tx1"/>
                </a:solidFill>
                <a:effectLst/>
                <a:latin typeface="Dosis" pitchFamily="2" charset="0"/>
              </a:rPr>
              <a:t>iklan</a:t>
            </a:r>
            <a:r>
              <a:rPr lang="en-ID" sz="1200" b="0" dirty="0">
                <a:solidFill>
                  <a:schemeClr val="tx1"/>
                </a:solidFill>
                <a:effectLst/>
                <a:latin typeface="Dosis" pitchFamily="2" charset="0"/>
              </a:rPr>
              <a:t> dan yang </a:t>
            </a:r>
            <a:r>
              <a:rPr lang="en-ID" sz="1200" b="0" dirty="0" err="1">
                <a:solidFill>
                  <a:schemeClr val="tx1"/>
                </a:solidFill>
                <a:effectLst/>
                <a:latin typeface="Dosis" pitchFamily="2" charset="0"/>
              </a:rPr>
              <a:t>tidak</a:t>
            </a:r>
            <a:r>
              <a:rPr lang="en-ID" sz="1200" b="0" dirty="0">
                <a:solidFill>
                  <a:schemeClr val="tx1"/>
                </a:solidFill>
                <a:effectLst/>
                <a:latin typeface="Dosis" pitchFamily="2" charset="0"/>
              </a:rPr>
              <a:t> </a:t>
            </a:r>
            <a:r>
              <a:rPr lang="en-ID" sz="1200" b="0" dirty="0" err="1">
                <a:solidFill>
                  <a:schemeClr val="tx1"/>
                </a:solidFill>
                <a:effectLst/>
                <a:latin typeface="Dosis" pitchFamily="2" charset="0"/>
              </a:rPr>
              <a:t>mengklik</a:t>
            </a:r>
            <a:r>
              <a:rPr lang="en-ID" sz="1200" b="0" dirty="0">
                <a:solidFill>
                  <a:schemeClr val="tx1"/>
                </a:solidFill>
                <a:effectLst/>
                <a:latin typeface="Dosis" pitchFamily="2" charset="0"/>
              </a:rPr>
              <a:t> </a:t>
            </a:r>
            <a:r>
              <a:rPr lang="en-ID" sz="1200" b="0" dirty="0" err="1">
                <a:solidFill>
                  <a:schemeClr val="tx1"/>
                </a:solidFill>
                <a:effectLst/>
                <a:latin typeface="Dosis" pitchFamily="2" charset="0"/>
              </a:rPr>
              <a:t>iklan</a:t>
            </a:r>
            <a:r>
              <a:rPr lang="en-ID" sz="1200" b="0" dirty="0">
                <a:solidFill>
                  <a:schemeClr val="tx1"/>
                </a:solidFill>
                <a:effectLst/>
                <a:latin typeface="Dosis" pitchFamily="2" charset="0"/>
              </a:rPr>
              <a:t>.</a:t>
            </a:r>
          </a:p>
          <a:p>
            <a:pPr algn="just"/>
            <a:r>
              <a:rPr lang="en-ID" sz="1200" b="0" dirty="0">
                <a:solidFill>
                  <a:schemeClr val="tx1"/>
                </a:solidFill>
                <a:effectLst/>
                <a:latin typeface="Dosis" pitchFamily="2" charset="0"/>
              </a:rPr>
              <a:t>Bandung dan Surabaya </a:t>
            </a:r>
            <a:r>
              <a:rPr lang="en-ID" sz="1200" b="0" dirty="0" err="1">
                <a:solidFill>
                  <a:schemeClr val="tx1"/>
                </a:solidFill>
                <a:effectLst/>
                <a:latin typeface="Dosis" pitchFamily="2" charset="0"/>
              </a:rPr>
              <a:t>memiliki</a:t>
            </a:r>
            <a:r>
              <a:rPr lang="en-ID" sz="1200" b="0" dirty="0">
                <a:solidFill>
                  <a:schemeClr val="tx1"/>
                </a:solidFill>
                <a:effectLst/>
                <a:latin typeface="Dosis" pitchFamily="2" charset="0"/>
              </a:rPr>
              <a:t> </a:t>
            </a:r>
            <a:r>
              <a:rPr lang="en-ID" sz="1200" b="0" dirty="0" err="1">
                <a:solidFill>
                  <a:schemeClr val="tx1"/>
                </a:solidFill>
                <a:effectLst/>
                <a:latin typeface="Dosis" pitchFamily="2" charset="0"/>
              </a:rPr>
              <a:t>merupakan</a:t>
            </a:r>
            <a:r>
              <a:rPr lang="en-ID" sz="1200" b="0" dirty="0">
                <a:solidFill>
                  <a:schemeClr val="tx1"/>
                </a:solidFill>
                <a:effectLst/>
                <a:latin typeface="Dosis" pitchFamily="2" charset="0"/>
              </a:rPr>
              <a:t> </a:t>
            </a:r>
            <a:r>
              <a:rPr lang="en-ID" sz="1200" b="0" dirty="0" err="1">
                <a:solidFill>
                  <a:schemeClr val="tx1"/>
                </a:solidFill>
                <a:effectLst/>
                <a:latin typeface="Dosis" pitchFamily="2" charset="0"/>
              </a:rPr>
              <a:t>kota</a:t>
            </a:r>
            <a:r>
              <a:rPr lang="en-ID" sz="1200" b="0" dirty="0">
                <a:solidFill>
                  <a:schemeClr val="tx1"/>
                </a:solidFill>
                <a:effectLst/>
                <a:latin typeface="Dosis" pitchFamily="2" charset="0"/>
              </a:rPr>
              <a:t> </a:t>
            </a:r>
            <a:r>
              <a:rPr lang="en-ID" sz="1200" b="0" dirty="0" err="1">
                <a:solidFill>
                  <a:schemeClr val="tx1"/>
                </a:solidFill>
                <a:effectLst/>
                <a:latin typeface="Dosis" pitchFamily="2" charset="0"/>
              </a:rPr>
              <a:t>dengan</a:t>
            </a:r>
            <a:r>
              <a:rPr lang="en-ID" sz="1200" b="0" dirty="0">
                <a:solidFill>
                  <a:schemeClr val="tx1"/>
                </a:solidFill>
                <a:effectLst/>
                <a:latin typeface="Dosis" pitchFamily="2" charset="0"/>
              </a:rPr>
              <a:t> customer yang paling </a:t>
            </a:r>
            <a:r>
              <a:rPr lang="en-ID" sz="1200" b="0" dirty="0" err="1">
                <a:solidFill>
                  <a:schemeClr val="tx1"/>
                </a:solidFill>
                <a:effectLst/>
                <a:latin typeface="Dosis" pitchFamily="2" charset="0"/>
              </a:rPr>
              <a:t>banyak</a:t>
            </a:r>
            <a:r>
              <a:rPr lang="en-ID" sz="1200" b="0" dirty="0">
                <a:solidFill>
                  <a:schemeClr val="tx1"/>
                </a:solidFill>
                <a:effectLst/>
                <a:latin typeface="Dosis" pitchFamily="2" charset="0"/>
              </a:rPr>
              <a:t>.</a:t>
            </a:r>
          </a:p>
          <a:p>
            <a:pPr algn="just"/>
            <a:r>
              <a:rPr lang="en-ID" sz="1200" b="0" dirty="0" err="1">
                <a:solidFill>
                  <a:schemeClr val="tx1"/>
                </a:solidFill>
                <a:effectLst/>
                <a:latin typeface="Dosis" pitchFamily="2" charset="0"/>
              </a:rPr>
              <a:t>Provinsi</a:t>
            </a:r>
            <a:r>
              <a:rPr lang="en-ID" sz="1200" b="0" dirty="0">
                <a:solidFill>
                  <a:schemeClr val="tx1"/>
                </a:solidFill>
                <a:effectLst/>
                <a:latin typeface="Dosis" pitchFamily="2" charset="0"/>
              </a:rPr>
              <a:t> DKI </a:t>
            </a:r>
            <a:r>
              <a:rPr lang="en-ID" sz="1200" b="0" dirty="0" err="1">
                <a:solidFill>
                  <a:schemeClr val="tx1"/>
                </a:solidFill>
                <a:effectLst/>
                <a:latin typeface="Dosis" pitchFamily="2" charset="0"/>
              </a:rPr>
              <a:t>Jakarata</a:t>
            </a:r>
            <a:r>
              <a:rPr lang="en-ID" sz="1200" b="0" dirty="0">
                <a:solidFill>
                  <a:schemeClr val="tx1"/>
                </a:solidFill>
                <a:effectLst/>
                <a:latin typeface="Dosis" pitchFamily="2" charset="0"/>
              </a:rPr>
              <a:t> </a:t>
            </a:r>
            <a:r>
              <a:rPr lang="en-ID" sz="1200" b="0" dirty="0" err="1">
                <a:solidFill>
                  <a:schemeClr val="tx1"/>
                </a:solidFill>
                <a:effectLst/>
                <a:latin typeface="Dosis" pitchFamily="2" charset="0"/>
              </a:rPr>
              <a:t>merupakan</a:t>
            </a:r>
            <a:r>
              <a:rPr lang="en-ID" sz="1200" b="0" dirty="0">
                <a:solidFill>
                  <a:schemeClr val="tx1"/>
                </a:solidFill>
                <a:effectLst/>
                <a:latin typeface="Dosis" pitchFamily="2" charset="0"/>
              </a:rPr>
              <a:t> </a:t>
            </a:r>
            <a:r>
              <a:rPr lang="en-ID" sz="1200" b="0" dirty="0" err="1">
                <a:solidFill>
                  <a:schemeClr val="tx1"/>
                </a:solidFill>
                <a:effectLst/>
                <a:latin typeface="Dosis" pitchFamily="2" charset="0"/>
              </a:rPr>
              <a:t>provinsi</a:t>
            </a:r>
            <a:r>
              <a:rPr lang="en-ID" sz="1200" b="0" dirty="0">
                <a:solidFill>
                  <a:schemeClr val="tx1"/>
                </a:solidFill>
                <a:effectLst/>
                <a:latin typeface="Dosis" pitchFamily="2" charset="0"/>
              </a:rPr>
              <a:t> </a:t>
            </a:r>
            <a:r>
              <a:rPr lang="en-ID" sz="1200" b="0" dirty="0" err="1">
                <a:solidFill>
                  <a:schemeClr val="tx1"/>
                </a:solidFill>
                <a:effectLst/>
                <a:latin typeface="Dosis" pitchFamily="2" charset="0"/>
              </a:rPr>
              <a:t>dengan</a:t>
            </a:r>
            <a:r>
              <a:rPr lang="en-ID" sz="1200" b="0" dirty="0">
                <a:solidFill>
                  <a:schemeClr val="tx1"/>
                </a:solidFill>
                <a:effectLst/>
                <a:latin typeface="Dosis" pitchFamily="2" charset="0"/>
              </a:rPr>
              <a:t> </a:t>
            </a:r>
            <a:r>
              <a:rPr lang="en-ID" sz="1200" b="0" dirty="0" err="1">
                <a:solidFill>
                  <a:schemeClr val="tx1"/>
                </a:solidFill>
                <a:effectLst/>
                <a:latin typeface="Dosis" pitchFamily="2" charset="0"/>
              </a:rPr>
              <a:t>jumlah</a:t>
            </a:r>
            <a:r>
              <a:rPr lang="en-ID" sz="1200" b="0" dirty="0">
                <a:solidFill>
                  <a:schemeClr val="tx1"/>
                </a:solidFill>
                <a:effectLst/>
                <a:latin typeface="Dosis" pitchFamily="2" charset="0"/>
              </a:rPr>
              <a:t> customer </a:t>
            </a:r>
            <a:r>
              <a:rPr lang="en-ID" sz="1200" b="0" dirty="0" err="1">
                <a:solidFill>
                  <a:schemeClr val="tx1"/>
                </a:solidFill>
                <a:effectLst/>
                <a:latin typeface="Dosis" pitchFamily="2" charset="0"/>
              </a:rPr>
              <a:t>terbanyak</a:t>
            </a:r>
            <a:r>
              <a:rPr lang="en-ID" sz="1200" b="0" dirty="0">
                <a:solidFill>
                  <a:schemeClr val="tx1"/>
                </a:solidFill>
                <a:effectLst/>
                <a:latin typeface="Dosis" pitchFamily="2" charset="0"/>
              </a:rPr>
              <a:t>.</a:t>
            </a:r>
          </a:p>
          <a:p>
            <a:pPr algn="just"/>
            <a:r>
              <a:rPr lang="en-ID" sz="1200" b="0" dirty="0" err="1">
                <a:solidFill>
                  <a:schemeClr val="tx1"/>
                </a:solidFill>
                <a:effectLst/>
                <a:latin typeface="Dosis" pitchFamily="2" charset="0"/>
              </a:rPr>
              <a:t>Otomotif</a:t>
            </a:r>
            <a:r>
              <a:rPr lang="en-ID" sz="1200" b="0" dirty="0">
                <a:solidFill>
                  <a:schemeClr val="tx1"/>
                </a:solidFill>
                <a:effectLst/>
                <a:latin typeface="Dosis" pitchFamily="2" charset="0"/>
              </a:rPr>
              <a:t> </a:t>
            </a:r>
            <a:r>
              <a:rPr lang="en-ID" sz="1200" b="0" dirty="0" err="1">
                <a:solidFill>
                  <a:schemeClr val="tx1"/>
                </a:solidFill>
                <a:effectLst/>
                <a:latin typeface="Dosis" pitchFamily="2" charset="0"/>
              </a:rPr>
              <a:t>merupakan</a:t>
            </a:r>
            <a:r>
              <a:rPr lang="en-ID" sz="1200" b="0" dirty="0">
                <a:solidFill>
                  <a:schemeClr val="tx1"/>
                </a:solidFill>
                <a:effectLst/>
                <a:latin typeface="Dosis" pitchFamily="2" charset="0"/>
              </a:rPr>
              <a:t> `category` </a:t>
            </a:r>
            <a:r>
              <a:rPr lang="en-ID" sz="1200" b="0" dirty="0" err="1">
                <a:solidFill>
                  <a:schemeClr val="tx1"/>
                </a:solidFill>
                <a:effectLst/>
                <a:latin typeface="Dosis" pitchFamily="2" charset="0"/>
              </a:rPr>
              <a:t>terbanyak</a:t>
            </a:r>
            <a:r>
              <a:rPr lang="en-ID" sz="1200" b="0" dirty="0">
                <a:solidFill>
                  <a:schemeClr val="tx1"/>
                </a:solidFill>
                <a:effectLst/>
                <a:latin typeface="Dosis" pitchFamily="2" charset="0"/>
              </a:rPr>
              <a:t> </a:t>
            </a:r>
            <a:r>
              <a:rPr lang="en-ID" sz="1200" b="0" dirty="0" err="1">
                <a:solidFill>
                  <a:schemeClr val="tx1"/>
                </a:solidFill>
                <a:effectLst/>
                <a:latin typeface="Dosis" pitchFamily="2" charset="0"/>
              </a:rPr>
              <a:t>namun</a:t>
            </a:r>
            <a:r>
              <a:rPr lang="en-ID" sz="1200" b="0" dirty="0">
                <a:solidFill>
                  <a:schemeClr val="tx1"/>
                </a:solidFill>
                <a:effectLst/>
                <a:latin typeface="Dosis" pitchFamily="2" charset="0"/>
              </a:rPr>
              <a:t> </a:t>
            </a:r>
            <a:r>
              <a:rPr lang="en-ID" sz="1200" b="0" dirty="0" err="1">
                <a:solidFill>
                  <a:schemeClr val="tx1"/>
                </a:solidFill>
                <a:effectLst/>
                <a:latin typeface="Dosis" pitchFamily="2" charset="0"/>
              </a:rPr>
              <a:t>demikian</a:t>
            </a:r>
            <a:r>
              <a:rPr lang="en-ID" sz="1200" b="0" dirty="0">
                <a:solidFill>
                  <a:schemeClr val="tx1"/>
                </a:solidFill>
                <a:effectLst/>
                <a:latin typeface="Dosis" pitchFamily="2" charset="0"/>
              </a:rPr>
              <a:t> </a:t>
            </a:r>
            <a:r>
              <a:rPr lang="en-ID" sz="1200" b="0" dirty="0" err="1">
                <a:solidFill>
                  <a:schemeClr val="tx1"/>
                </a:solidFill>
                <a:effectLst/>
                <a:latin typeface="Dosis" pitchFamily="2" charset="0"/>
              </a:rPr>
              <a:t>tidak</a:t>
            </a:r>
            <a:r>
              <a:rPr lang="en-ID" sz="1200" b="0" dirty="0">
                <a:solidFill>
                  <a:schemeClr val="tx1"/>
                </a:solidFill>
                <a:effectLst/>
                <a:latin typeface="Dosis" pitchFamily="2" charset="0"/>
              </a:rPr>
              <a:t> </a:t>
            </a:r>
            <a:r>
              <a:rPr lang="en-ID" sz="1200" b="0" dirty="0" err="1">
                <a:solidFill>
                  <a:schemeClr val="tx1"/>
                </a:solidFill>
                <a:effectLst/>
                <a:latin typeface="Dosis" pitchFamily="2" charset="0"/>
              </a:rPr>
              <a:t>terdapat</a:t>
            </a:r>
            <a:r>
              <a:rPr lang="en-ID" sz="1200" b="0" dirty="0">
                <a:solidFill>
                  <a:schemeClr val="tx1"/>
                </a:solidFill>
                <a:effectLst/>
                <a:latin typeface="Dosis" pitchFamily="2" charset="0"/>
              </a:rPr>
              <a:t> </a:t>
            </a:r>
            <a:r>
              <a:rPr lang="en-ID" sz="1200" b="0" dirty="0" err="1">
                <a:solidFill>
                  <a:schemeClr val="tx1"/>
                </a:solidFill>
                <a:effectLst/>
                <a:latin typeface="Dosis" pitchFamily="2" charset="0"/>
              </a:rPr>
              <a:t>perbedaan</a:t>
            </a:r>
            <a:r>
              <a:rPr lang="en-ID" sz="1200" b="0" dirty="0">
                <a:solidFill>
                  <a:schemeClr val="tx1"/>
                </a:solidFill>
                <a:effectLst/>
                <a:latin typeface="Dosis" pitchFamily="2" charset="0"/>
              </a:rPr>
              <a:t> yang </a:t>
            </a:r>
            <a:r>
              <a:rPr lang="en-ID" sz="1200" b="0" dirty="0" err="1">
                <a:solidFill>
                  <a:schemeClr val="tx1"/>
                </a:solidFill>
                <a:effectLst/>
                <a:latin typeface="Dosis" pitchFamily="2" charset="0"/>
              </a:rPr>
              <a:t>signifikan</a:t>
            </a:r>
            <a:r>
              <a:rPr lang="en-ID" sz="1200" b="0" dirty="0">
                <a:solidFill>
                  <a:schemeClr val="tx1"/>
                </a:solidFill>
                <a:effectLst/>
                <a:latin typeface="Dosis" pitchFamily="2" charset="0"/>
              </a:rPr>
              <a:t> </a:t>
            </a:r>
            <a:r>
              <a:rPr lang="en-ID" sz="1200" b="0" dirty="0" err="1">
                <a:solidFill>
                  <a:schemeClr val="tx1"/>
                </a:solidFill>
                <a:effectLst/>
                <a:latin typeface="Dosis" pitchFamily="2" charset="0"/>
              </a:rPr>
              <a:t>dengan</a:t>
            </a:r>
            <a:r>
              <a:rPr lang="en-ID" sz="1200" b="0" dirty="0">
                <a:solidFill>
                  <a:schemeClr val="tx1"/>
                </a:solidFill>
                <a:effectLst/>
                <a:latin typeface="Dosis" pitchFamily="2" charset="0"/>
              </a:rPr>
              <a:t> `category` yang </a:t>
            </a:r>
            <a:r>
              <a:rPr lang="en-ID" sz="1200" b="0" dirty="0" err="1">
                <a:solidFill>
                  <a:schemeClr val="tx1"/>
                </a:solidFill>
                <a:effectLst/>
                <a:latin typeface="Dosis" pitchFamily="2" charset="0"/>
              </a:rPr>
              <a:t>lainnya</a:t>
            </a:r>
            <a:r>
              <a:rPr lang="en-ID" sz="1200" b="0" dirty="0">
                <a:solidFill>
                  <a:schemeClr val="tx1"/>
                </a:solidFill>
                <a:effectLst/>
                <a:latin typeface="Dosis" pitchFamily="2" charset="0"/>
              </a:rPr>
              <a:t>.</a:t>
            </a:r>
          </a:p>
        </p:txBody>
      </p:sp>
      <p:pic>
        <p:nvPicPr>
          <p:cNvPr id="3" name="Picture 2">
            <a:extLst>
              <a:ext uri="{FF2B5EF4-FFF2-40B4-BE49-F238E27FC236}">
                <a16:creationId xmlns:a16="http://schemas.microsoft.com/office/drawing/2014/main" id="{F776EC31-26AC-FBB2-901A-DBF77B626942}"/>
              </a:ext>
            </a:extLst>
          </p:cNvPr>
          <p:cNvPicPr>
            <a:picLocks noChangeAspect="1"/>
          </p:cNvPicPr>
          <p:nvPr/>
        </p:nvPicPr>
        <p:blipFill>
          <a:blip r:embed="rId3"/>
          <a:stretch>
            <a:fillRect/>
          </a:stretch>
        </p:blipFill>
        <p:spPr>
          <a:xfrm>
            <a:off x="55221" y="910029"/>
            <a:ext cx="5867336" cy="3509924"/>
          </a:xfrm>
          <a:prstGeom prst="rect">
            <a:avLst/>
          </a:prstGeom>
        </p:spPr>
      </p:pic>
      <p:sp>
        <p:nvSpPr>
          <p:cNvPr id="6" name="Google Shape;115;p27">
            <a:extLst>
              <a:ext uri="{FF2B5EF4-FFF2-40B4-BE49-F238E27FC236}">
                <a16:creationId xmlns:a16="http://schemas.microsoft.com/office/drawing/2014/main" id="{F037ADD3-3392-36B9-960F-A873F93E0612}"/>
              </a:ext>
            </a:extLst>
          </p:cNvPr>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dirty="0">
                <a:solidFill>
                  <a:srgbClr val="000000"/>
                </a:solidFill>
              </a:rPr>
              <a:t>Untuk selengkapnya, dapat melihat jupyter notebook </a:t>
            </a:r>
            <a:r>
              <a:rPr lang="en" sz="1100" dirty="0">
                <a:hlinkClick r:id="rId4"/>
              </a:rPr>
              <a:t>disini</a:t>
            </a:r>
            <a:endParaRPr sz="1100" dirty="0">
              <a:solidFill>
                <a:srgbClr val="000000"/>
              </a:solidFill>
            </a:endParaRPr>
          </a:p>
        </p:txBody>
      </p:sp>
    </p:spTree>
    <p:extLst>
      <p:ext uri="{BB962C8B-B14F-4D97-AF65-F5344CB8AC3E}">
        <p14:creationId xmlns:p14="http://schemas.microsoft.com/office/powerpoint/2010/main" val="17726039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26"/>
          <p:cNvSpPr txBox="1">
            <a:spLocks noGrp="1"/>
          </p:cNvSpPr>
          <p:nvPr>
            <p:ph type="title"/>
          </p:nvPr>
        </p:nvSpPr>
        <p:spPr>
          <a:xfrm>
            <a:off x="0" y="-12175"/>
            <a:ext cx="79263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SzPts val="990"/>
              <a:buNone/>
            </a:pPr>
            <a:r>
              <a:rPr lang="en" sz="2220" b="1" dirty="0">
                <a:solidFill>
                  <a:schemeClr val="lt1"/>
                </a:solidFill>
                <a:latin typeface="Roboto"/>
                <a:ea typeface="Roboto"/>
                <a:cs typeface="Roboto"/>
                <a:sym typeface="Roboto"/>
              </a:rPr>
              <a:t>Exploratory Data Analysis</a:t>
            </a:r>
            <a:endParaRPr sz="2220" b="1" dirty="0">
              <a:solidFill>
                <a:schemeClr val="lt1"/>
              </a:solidFill>
              <a:latin typeface="Roboto"/>
              <a:ea typeface="Roboto"/>
              <a:cs typeface="Roboto"/>
              <a:sym typeface="Roboto"/>
            </a:endParaRPr>
          </a:p>
        </p:txBody>
      </p:sp>
      <p:sp>
        <p:nvSpPr>
          <p:cNvPr id="21" name="TextBox 20">
            <a:extLst>
              <a:ext uri="{FF2B5EF4-FFF2-40B4-BE49-F238E27FC236}">
                <a16:creationId xmlns:a16="http://schemas.microsoft.com/office/drawing/2014/main" id="{969D8446-EAF5-9CAA-0DD1-52D1450FE597}"/>
              </a:ext>
            </a:extLst>
          </p:cNvPr>
          <p:cNvSpPr txBox="1"/>
          <p:nvPr/>
        </p:nvSpPr>
        <p:spPr>
          <a:xfrm>
            <a:off x="55221" y="577474"/>
            <a:ext cx="4572000" cy="338554"/>
          </a:xfrm>
          <a:prstGeom prst="rect">
            <a:avLst/>
          </a:prstGeom>
          <a:noFill/>
        </p:spPr>
        <p:txBody>
          <a:bodyPr wrap="square">
            <a:spAutoFit/>
          </a:bodyPr>
          <a:lstStyle/>
          <a:p>
            <a:pPr marL="285750" lvl="0" indent="-285750" algn="just" rtl="0">
              <a:spcBef>
                <a:spcPts val="0"/>
              </a:spcBef>
              <a:spcAft>
                <a:spcPts val="0"/>
              </a:spcAft>
              <a:buFont typeface="Wingdings" panose="05000000000000000000" pitchFamily="2" charset="2"/>
              <a:buChar char="q"/>
            </a:pPr>
            <a:r>
              <a:rPr lang="en-US" sz="1600" b="1" dirty="0">
                <a:solidFill>
                  <a:schemeClr val="dk1"/>
                </a:solidFill>
                <a:latin typeface="Dosis"/>
                <a:ea typeface="Dosis"/>
                <a:cs typeface="Dosis"/>
                <a:sym typeface="Dosis"/>
              </a:rPr>
              <a:t>Bivariate Analysis</a:t>
            </a:r>
          </a:p>
        </p:txBody>
      </p:sp>
      <p:sp>
        <p:nvSpPr>
          <p:cNvPr id="4" name="TextBox 3">
            <a:extLst>
              <a:ext uri="{FF2B5EF4-FFF2-40B4-BE49-F238E27FC236}">
                <a16:creationId xmlns:a16="http://schemas.microsoft.com/office/drawing/2014/main" id="{7FB1E5EE-940D-8E12-915B-2540B32B4C88}"/>
              </a:ext>
            </a:extLst>
          </p:cNvPr>
          <p:cNvSpPr txBox="1"/>
          <p:nvPr/>
        </p:nvSpPr>
        <p:spPr>
          <a:xfrm>
            <a:off x="6835440" y="2571750"/>
            <a:ext cx="2094070" cy="307777"/>
          </a:xfrm>
          <a:prstGeom prst="rect">
            <a:avLst/>
          </a:prstGeom>
          <a:noFill/>
        </p:spPr>
        <p:txBody>
          <a:bodyPr wrap="square">
            <a:spAutoFit/>
          </a:bodyPr>
          <a:lstStyle/>
          <a:p>
            <a:pPr marL="285750" lvl="0" indent="-285750" algn="r" rtl="0">
              <a:spcBef>
                <a:spcPts val="0"/>
              </a:spcBef>
              <a:spcAft>
                <a:spcPts val="0"/>
              </a:spcAft>
              <a:buFont typeface="Wingdings" panose="05000000000000000000" pitchFamily="2" charset="2"/>
              <a:buChar char="v"/>
            </a:pPr>
            <a:r>
              <a:rPr lang="en-US" b="1" dirty="0">
                <a:solidFill>
                  <a:schemeClr val="dk1"/>
                </a:solidFill>
                <a:latin typeface="Dosis"/>
                <a:ea typeface="Dosis"/>
                <a:cs typeface="Dosis"/>
                <a:sym typeface="Dosis"/>
              </a:rPr>
              <a:t>Data </a:t>
            </a:r>
            <a:r>
              <a:rPr lang="en-US" b="1" dirty="0" err="1">
                <a:solidFill>
                  <a:schemeClr val="dk1"/>
                </a:solidFill>
                <a:latin typeface="Dosis"/>
                <a:ea typeface="Dosis"/>
                <a:cs typeface="Dosis"/>
                <a:sym typeface="Dosis"/>
              </a:rPr>
              <a:t>Kategori</a:t>
            </a:r>
            <a:endParaRPr lang="en-US" b="1" dirty="0">
              <a:solidFill>
                <a:schemeClr val="dk1"/>
              </a:solidFill>
              <a:latin typeface="Dosis"/>
              <a:ea typeface="Dosis"/>
              <a:cs typeface="Dosis"/>
              <a:sym typeface="Dosis"/>
            </a:endParaRPr>
          </a:p>
        </p:txBody>
      </p:sp>
      <p:sp>
        <p:nvSpPr>
          <p:cNvPr id="7" name="Google Shape;108;p26">
            <a:extLst>
              <a:ext uri="{FF2B5EF4-FFF2-40B4-BE49-F238E27FC236}">
                <a16:creationId xmlns:a16="http://schemas.microsoft.com/office/drawing/2014/main" id="{F75F7EFE-6BFC-82E0-6336-F95244916DEA}"/>
              </a:ext>
            </a:extLst>
          </p:cNvPr>
          <p:cNvSpPr txBox="1">
            <a:spLocks/>
          </p:cNvSpPr>
          <p:nvPr/>
        </p:nvSpPr>
        <p:spPr>
          <a:xfrm>
            <a:off x="4910667" y="2839593"/>
            <a:ext cx="4018843" cy="163877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algn="just"/>
            <a:r>
              <a:rPr lang="en-ID" sz="1200" b="0" dirty="0">
                <a:solidFill>
                  <a:schemeClr val="tx1"/>
                </a:solidFill>
                <a:effectLst/>
                <a:latin typeface="Dosis" pitchFamily="2" charset="0"/>
              </a:rPr>
              <a:t>Pada </a:t>
            </a:r>
            <a:r>
              <a:rPr lang="en-ID" sz="1200" b="0" dirty="0" err="1">
                <a:solidFill>
                  <a:schemeClr val="tx1"/>
                </a:solidFill>
                <a:effectLst/>
                <a:latin typeface="Dosis" pitchFamily="2" charset="0"/>
              </a:rPr>
              <a:t>perempuan</a:t>
            </a:r>
            <a:r>
              <a:rPr lang="en-ID" sz="1200" b="0" dirty="0">
                <a:solidFill>
                  <a:schemeClr val="tx1"/>
                </a:solidFill>
                <a:effectLst/>
                <a:latin typeface="Dosis" pitchFamily="2" charset="0"/>
              </a:rPr>
              <a:t> </a:t>
            </a:r>
            <a:r>
              <a:rPr lang="en-ID" sz="1200" b="0" dirty="0" err="1">
                <a:solidFill>
                  <a:schemeClr val="tx1"/>
                </a:solidFill>
                <a:effectLst/>
                <a:latin typeface="Dosis" pitchFamily="2" charset="0"/>
              </a:rPr>
              <a:t>lebih</a:t>
            </a:r>
            <a:r>
              <a:rPr lang="en-ID" sz="1200" b="0" dirty="0">
                <a:solidFill>
                  <a:schemeClr val="tx1"/>
                </a:solidFill>
                <a:effectLst/>
                <a:latin typeface="Dosis" pitchFamily="2" charset="0"/>
              </a:rPr>
              <a:t> </a:t>
            </a:r>
            <a:r>
              <a:rPr lang="en-ID" sz="1200" b="0" dirty="0" err="1">
                <a:solidFill>
                  <a:schemeClr val="tx1"/>
                </a:solidFill>
                <a:effectLst/>
                <a:latin typeface="Dosis" pitchFamily="2" charset="0"/>
              </a:rPr>
              <a:t>banyak</a:t>
            </a:r>
            <a:r>
              <a:rPr lang="en-ID" sz="1200" b="0" dirty="0">
                <a:solidFill>
                  <a:schemeClr val="tx1"/>
                </a:solidFill>
                <a:effectLst/>
                <a:latin typeface="Dosis" pitchFamily="2" charset="0"/>
              </a:rPr>
              <a:t> </a:t>
            </a:r>
            <a:r>
              <a:rPr lang="en-ID" sz="1200" b="0" dirty="0" err="1">
                <a:solidFill>
                  <a:schemeClr val="tx1"/>
                </a:solidFill>
                <a:effectLst/>
                <a:latin typeface="Dosis" pitchFamily="2" charset="0"/>
              </a:rPr>
              <a:t>mengklik</a:t>
            </a:r>
            <a:r>
              <a:rPr lang="en-ID" sz="1200" b="0" dirty="0">
                <a:solidFill>
                  <a:schemeClr val="tx1"/>
                </a:solidFill>
                <a:effectLst/>
                <a:latin typeface="Dosis" pitchFamily="2" charset="0"/>
              </a:rPr>
              <a:t> </a:t>
            </a:r>
            <a:r>
              <a:rPr lang="en-ID" sz="1200" b="0" dirty="0" err="1">
                <a:solidFill>
                  <a:schemeClr val="tx1"/>
                </a:solidFill>
                <a:effectLst/>
                <a:latin typeface="Dosis" pitchFamily="2" charset="0"/>
              </a:rPr>
              <a:t>iklan</a:t>
            </a:r>
            <a:r>
              <a:rPr lang="en-ID" sz="1200" b="0" dirty="0">
                <a:solidFill>
                  <a:schemeClr val="tx1"/>
                </a:solidFill>
                <a:effectLst/>
                <a:latin typeface="Dosis" pitchFamily="2" charset="0"/>
              </a:rPr>
              <a:t> </a:t>
            </a:r>
            <a:r>
              <a:rPr lang="en-ID" sz="1200" b="0" dirty="0" err="1">
                <a:solidFill>
                  <a:schemeClr val="tx1"/>
                </a:solidFill>
                <a:effectLst/>
                <a:latin typeface="Dosis" pitchFamily="2" charset="0"/>
              </a:rPr>
              <a:t>daripada</a:t>
            </a:r>
            <a:r>
              <a:rPr lang="en-ID" sz="1200" b="0" dirty="0">
                <a:solidFill>
                  <a:schemeClr val="tx1"/>
                </a:solidFill>
                <a:effectLst/>
                <a:latin typeface="Dosis" pitchFamily="2" charset="0"/>
              </a:rPr>
              <a:t> </a:t>
            </a:r>
            <a:r>
              <a:rPr lang="en-ID" sz="1200" b="0" dirty="0" err="1">
                <a:solidFill>
                  <a:schemeClr val="tx1"/>
                </a:solidFill>
                <a:effectLst/>
                <a:latin typeface="Dosis" pitchFamily="2" charset="0"/>
              </a:rPr>
              <a:t>tidak</a:t>
            </a:r>
            <a:r>
              <a:rPr lang="en-ID" sz="1200" b="0" dirty="0">
                <a:solidFill>
                  <a:schemeClr val="tx1"/>
                </a:solidFill>
                <a:effectLst/>
                <a:latin typeface="Dosis" pitchFamily="2" charset="0"/>
              </a:rPr>
              <a:t> </a:t>
            </a:r>
            <a:r>
              <a:rPr lang="en-ID" sz="1200" b="0" dirty="0" err="1">
                <a:solidFill>
                  <a:schemeClr val="tx1"/>
                </a:solidFill>
                <a:effectLst/>
                <a:latin typeface="Dosis" pitchFamily="2" charset="0"/>
              </a:rPr>
              <a:t>mengklik</a:t>
            </a:r>
            <a:r>
              <a:rPr lang="en-ID" sz="1200" b="0" dirty="0">
                <a:solidFill>
                  <a:schemeClr val="tx1"/>
                </a:solidFill>
                <a:effectLst/>
                <a:latin typeface="Dosis" pitchFamily="2" charset="0"/>
              </a:rPr>
              <a:t> </a:t>
            </a:r>
            <a:r>
              <a:rPr lang="en-ID" sz="1200" b="0" dirty="0" err="1">
                <a:solidFill>
                  <a:schemeClr val="tx1"/>
                </a:solidFill>
                <a:effectLst/>
                <a:latin typeface="Dosis" pitchFamily="2" charset="0"/>
              </a:rPr>
              <a:t>iklan</a:t>
            </a:r>
            <a:r>
              <a:rPr lang="en-ID" sz="1200" b="0" dirty="0">
                <a:solidFill>
                  <a:schemeClr val="tx1"/>
                </a:solidFill>
                <a:effectLst/>
                <a:latin typeface="Dosis" pitchFamily="2" charset="0"/>
              </a:rPr>
              <a:t>. </a:t>
            </a:r>
            <a:r>
              <a:rPr lang="en-ID" sz="1200" b="0" dirty="0" err="1">
                <a:solidFill>
                  <a:schemeClr val="tx1"/>
                </a:solidFill>
                <a:effectLst/>
                <a:latin typeface="Dosis" pitchFamily="2" charset="0"/>
              </a:rPr>
              <a:t>Sebaliknya</a:t>
            </a:r>
            <a:r>
              <a:rPr lang="en-ID" sz="1200" b="0" dirty="0">
                <a:solidFill>
                  <a:schemeClr val="tx1"/>
                </a:solidFill>
                <a:effectLst/>
                <a:latin typeface="Dosis" pitchFamily="2" charset="0"/>
              </a:rPr>
              <a:t>, pada </a:t>
            </a:r>
            <a:r>
              <a:rPr lang="en-ID" sz="1200" b="0" dirty="0" err="1">
                <a:solidFill>
                  <a:schemeClr val="tx1"/>
                </a:solidFill>
                <a:effectLst/>
                <a:latin typeface="Dosis" pitchFamily="2" charset="0"/>
              </a:rPr>
              <a:t>laki-laki</a:t>
            </a:r>
            <a:r>
              <a:rPr lang="en-ID" sz="1200" b="0" dirty="0">
                <a:solidFill>
                  <a:schemeClr val="tx1"/>
                </a:solidFill>
                <a:effectLst/>
                <a:latin typeface="Dosis" pitchFamily="2" charset="0"/>
              </a:rPr>
              <a:t> </a:t>
            </a:r>
            <a:r>
              <a:rPr lang="en-ID" sz="1200" b="0" dirty="0" err="1">
                <a:solidFill>
                  <a:schemeClr val="tx1"/>
                </a:solidFill>
                <a:effectLst/>
                <a:latin typeface="Dosis" pitchFamily="2" charset="0"/>
              </a:rPr>
              <a:t>lebih</a:t>
            </a:r>
            <a:r>
              <a:rPr lang="en-ID" sz="1200" b="0" dirty="0">
                <a:solidFill>
                  <a:schemeClr val="tx1"/>
                </a:solidFill>
                <a:effectLst/>
                <a:latin typeface="Dosis" pitchFamily="2" charset="0"/>
              </a:rPr>
              <a:t> </a:t>
            </a:r>
            <a:r>
              <a:rPr lang="en-ID" sz="1200" b="0" dirty="0" err="1">
                <a:solidFill>
                  <a:schemeClr val="tx1"/>
                </a:solidFill>
                <a:effectLst/>
                <a:latin typeface="Dosis" pitchFamily="2" charset="0"/>
              </a:rPr>
              <a:t>banyak</a:t>
            </a:r>
            <a:r>
              <a:rPr lang="en-ID" sz="1200" b="0" dirty="0">
                <a:solidFill>
                  <a:schemeClr val="tx1"/>
                </a:solidFill>
                <a:effectLst/>
                <a:latin typeface="Dosis" pitchFamily="2" charset="0"/>
              </a:rPr>
              <a:t> </a:t>
            </a:r>
            <a:r>
              <a:rPr lang="en-ID" sz="1200" b="0" dirty="0" err="1">
                <a:solidFill>
                  <a:schemeClr val="tx1"/>
                </a:solidFill>
                <a:effectLst/>
                <a:latin typeface="Dosis" pitchFamily="2" charset="0"/>
              </a:rPr>
              <a:t>tidak</a:t>
            </a:r>
            <a:r>
              <a:rPr lang="en-ID" sz="1200" b="0" dirty="0">
                <a:solidFill>
                  <a:schemeClr val="tx1"/>
                </a:solidFill>
                <a:effectLst/>
                <a:latin typeface="Dosis" pitchFamily="2" charset="0"/>
              </a:rPr>
              <a:t> </a:t>
            </a:r>
            <a:r>
              <a:rPr lang="en-ID" sz="1200" b="0" dirty="0" err="1">
                <a:solidFill>
                  <a:schemeClr val="tx1"/>
                </a:solidFill>
                <a:effectLst/>
                <a:latin typeface="Dosis" pitchFamily="2" charset="0"/>
              </a:rPr>
              <a:t>mengklik</a:t>
            </a:r>
            <a:r>
              <a:rPr lang="en-ID" sz="1200" b="0" dirty="0">
                <a:solidFill>
                  <a:schemeClr val="tx1"/>
                </a:solidFill>
                <a:effectLst/>
                <a:latin typeface="Dosis" pitchFamily="2" charset="0"/>
              </a:rPr>
              <a:t> </a:t>
            </a:r>
            <a:r>
              <a:rPr lang="en-ID" sz="1200" b="0" dirty="0" err="1">
                <a:solidFill>
                  <a:schemeClr val="tx1"/>
                </a:solidFill>
                <a:effectLst/>
                <a:latin typeface="Dosis" pitchFamily="2" charset="0"/>
              </a:rPr>
              <a:t>iklan</a:t>
            </a:r>
            <a:r>
              <a:rPr lang="en-ID" sz="1200" b="0" dirty="0">
                <a:solidFill>
                  <a:schemeClr val="tx1"/>
                </a:solidFill>
                <a:effectLst/>
                <a:latin typeface="Dosis" pitchFamily="2" charset="0"/>
              </a:rPr>
              <a:t> </a:t>
            </a:r>
            <a:r>
              <a:rPr lang="en-ID" sz="1200" b="0" dirty="0" err="1">
                <a:solidFill>
                  <a:schemeClr val="tx1"/>
                </a:solidFill>
                <a:effectLst/>
                <a:latin typeface="Dosis" pitchFamily="2" charset="0"/>
              </a:rPr>
              <a:t>dibandingkan</a:t>
            </a:r>
            <a:r>
              <a:rPr lang="en-ID" sz="1200" b="0" dirty="0">
                <a:solidFill>
                  <a:schemeClr val="tx1"/>
                </a:solidFill>
                <a:effectLst/>
                <a:latin typeface="Dosis" pitchFamily="2" charset="0"/>
              </a:rPr>
              <a:t> yang </a:t>
            </a:r>
            <a:r>
              <a:rPr lang="en-ID" sz="1200" b="0" dirty="0" err="1">
                <a:solidFill>
                  <a:schemeClr val="tx1"/>
                </a:solidFill>
                <a:effectLst/>
                <a:latin typeface="Dosis" pitchFamily="2" charset="0"/>
              </a:rPr>
              <a:t>mengklik</a:t>
            </a:r>
            <a:r>
              <a:rPr lang="en-ID" sz="1200" b="0" dirty="0">
                <a:solidFill>
                  <a:schemeClr val="tx1"/>
                </a:solidFill>
                <a:effectLst/>
                <a:latin typeface="Dosis" pitchFamily="2" charset="0"/>
              </a:rPr>
              <a:t> </a:t>
            </a:r>
            <a:r>
              <a:rPr lang="en-ID" sz="1200" b="0" dirty="0" err="1">
                <a:solidFill>
                  <a:schemeClr val="tx1"/>
                </a:solidFill>
                <a:effectLst/>
                <a:latin typeface="Dosis" pitchFamily="2" charset="0"/>
              </a:rPr>
              <a:t>iklan</a:t>
            </a:r>
            <a:r>
              <a:rPr lang="en-ID" sz="1200" b="0" dirty="0">
                <a:solidFill>
                  <a:schemeClr val="tx1"/>
                </a:solidFill>
                <a:effectLst/>
                <a:latin typeface="Dosis" pitchFamily="2" charset="0"/>
              </a:rPr>
              <a:t>. </a:t>
            </a:r>
            <a:r>
              <a:rPr lang="en-ID" sz="1200" b="0" dirty="0" err="1">
                <a:solidFill>
                  <a:schemeClr val="tx1"/>
                </a:solidFill>
                <a:effectLst/>
                <a:latin typeface="Dosis" pitchFamily="2" charset="0"/>
              </a:rPr>
              <a:t>Namun</a:t>
            </a:r>
            <a:r>
              <a:rPr lang="en-ID" sz="1200" b="0" dirty="0">
                <a:solidFill>
                  <a:schemeClr val="tx1"/>
                </a:solidFill>
                <a:effectLst/>
                <a:latin typeface="Dosis" pitchFamily="2" charset="0"/>
              </a:rPr>
              <a:t> </a:t>
            </a:r>
            <a:r>
              <a:rPr lang="en-ID" sz="1200" b="0" dirty="0" err="1">
                <a:solidFill>
                  <a:schemeClr val="tx1"/>
                </a:solidFill>
                <a:effectLst/>
                <a:latin typeface="Dosis" pitchFamily="2" charset="0"/>
              </a:rPr>
              <a:t>secara</a:t>
            </a:r>
            <a:r>
              <a:rPr lang="en-ID" sz="1200" b="0" dirty="0">
                <a:solidFill>
                  <a:schemeClr val="tx1"/>
                </a:solidFill>
                <a:effectLst/>
                <a:latin typeface="Dosis" pitchFamily="2" charset="0"/>
              </a:rPr>
              <a:t> </a:t>
            </a:r>
            <a:r>
              <a:rPr lang="en-ID" sz="1200" b="0" dirty="0" err="1">
                <a:solidFill>
                  <a:schemeClr val="tx1"/>
                </a:solidFill>
                <a:effectLst/>
                <a:latin typeface="Dosis" pitchFamily="2" charset="0"/>
              </a:rPr>
              <a:t>keseluruhan</a:t>
            </a:r>
            <a:r>
              <a:rPr lang="en-ID" sz="1200" b="0" dirty="0">
                <a:solidFill>
                  <a:schemeClr val="tx1"/>
                </a:solidFill>
                <a:effectLst/>
                <a:latin typeface="Dosis" pitchFamily="2" charset="0"/>
              </a:rPr>
              <a:t> </a:t>
            </a:r>
            <a:r>
              <a:rPr lang="en-ID" sz="1200" b="0" dirty="0" err="1">
                <a:solidFill>
                  <a:schemeClr val="tx1"/>
                </a:solidFill>
                <a:effectLst/>
                <a:latin typeface="Dosis" pitchFamily="2" charset="0"/>
              </a:rPr>
              <a:t>tidak</a:t>
            </a:r>
            <a:r>
              <a:rPr lang="en-ID" sz="1200" b="0" dirty="0">
                <a:solidFill>
                  <a:schemeClr val="tx1"/>
                </a:solidFill>
                <a:effectLst/>
                <a:latin typeface="Dosis" pitchFamily="2" charset="0"/>
              </a:rPr>
              <a:t> </a:t>
            </a:r>
            <a:r>
              <a:rPr lang="en-ID" sz="1200" b="0" dirty="0" err="1">
                <a:solidFill>
                  <a:schemeClr val="tx1"/>
                </a:solidFill>
                <a:effectLst/>
                <a:latin typeface="Dosis" pitchFamily="2" charset="0"/>
              </a:rPr>
              <a:t>terdapat</a:t>
            </a:r>
            <a:r>
              <a:rPr lang="en-ID" sz="1200" b="0" dirty="0">
                <a:solidFill>
                  <a:schemeClr val="tx1"/>
                </a:solidFill>
                <a:effectLst/>
                <a:latin typeface="Dosis" pitchFamily="2" charset="0"/>
              </a:rPr>
              <a:t> </a:t>
            </a:r>
            <a:r>
              <a:rPr lang="en-ID" sz="1200" b="0" dirty="0" err="1">
                <a:solidFill>
                  <a:schemeClr val="tx1"/>
                </a:solidFill>
                <a:effectLst/>
                <a:latin typeface="Dosis" pitchFamily="2" charset="0"/>
              </a:rPr>
              <a:t>perbedaan</a:t>
            </a:r>
            <a:r>
              <a:rPr lang="en-ID" sz="1200" b="0" dirty="0">
                <a:solidFill>
                  <a:schemeClr val="tx1"/>
                </a:solidFill>
                <a:effectLst/>
                <a:latin typeface="Dosis" pitchFamily="2" charset="0"/>
              </a:rPr>
              <a:t> yang </a:t>
            </a:r>
            <a:r>
              <a:rPr lang="en-ID" sz="1200" b="0" dirty="0" err="1">
                <a:solidFill>
                  <a:schemeClr val="tx1"/>
                </a:solidFill>
                <a:effectLst/>
                <a:latin typeface="Dosis" pitchFamily="2" charset="0"/>
              </a:rPr>
              <a:t>cukup</a:t>
            </a:r>
            <a:r>
              <a:rPr lang="en-ID" sz="1200" b="0" dirty="0">
                <a:solidFill>
                  <a:schemeClr val="tx1"/>
                </a:solidFill>
                <a:effectLst/>
                <a:latin typeface="Dosis" pitchFamily="2" charset="0"/>
              </a:rPr>
              <a:t> </a:t>
            </a:r>
            <a:r>
              <a:rPr lang="en-ID" sz="1200" b="0" dirty="0" err="1">
                <a:solidFill>
                  <a:schemeClr val="tx1"/>
                </a:solidFill>
                <a:effectLst/>
                <a:latin typeface="Dosis" pitchFamily="2" charset="0"/>
              </a:rPr>
              <a:t>signifikan</a:t>
            </a:r>
            <a:r>
              <a:rPr lang="en-ID" sz="1200" b="0" dirty="0">
                <a:solidFill>
                  <a:schemeClr val="tx1"/>
                </a:solidFill>
                <a:effectLst/>
                <a:latin typeface="Dosis" pitchFamily="2" charset="0"/>
              </a:rPr>
              <a:t>.  </a:t>
            </a:r>
          </a:p>
          <a:p>
            <a:pPr algn="just"/>
            <a:r>
              <a:rPr lang="en-ID" sz="1200" b="0" dirty="0" err="1">
                <a:solidFill>
                  <a:schemeClr val="tx1"/>
                </a:solidFill>
                <a:effectLst/>
                <a:latin typeface="Dosis" pitchFamily="2" charset="0"/>
              </a:rPr>
              <a:t>Untuk</a:t>
            </a:r>
            <a:r>
              <a:rPr lang="en-ID" sz="1200" b="0" dirty="0">
                <a:solidFill>
                  <a:schemeClr val="tx1"/>
                </a:solidFill>
                <a:effectLst/>
                <a:latin typeface="Dosis" pitchFamily="2" charset="0"/>
              </a:rPr>
              <a:t> </a:t>
            </a:r>
            <a:r>
              <a:rPr lang="en-ID" sz="1200" b="0" dirty="0" err="1">
                <a:solidFill>
                  <a:schemeClr val="tx1"/>
                </a:solidFill>
                <a:effectLst/>
                <a:latin typeface="Dosis" pitchFamily="2" charset="0"/>
              </a:rPr>
              <a:t>kolom</a:t>
            </a:r>
            <a:r>
              <a:rPr lang="en-ID" sz="1200" b="0" dirty="0">
                <a:solidFill>
                  <a:schemeClr val="tx1"/>
                </a:solidFill>
                <a:effectLst/>
                <a:latin typeface="Dosis" pitchFamily="2" charset="0"/>
              </a:rPr>
              <a:t> </a:t>
            </a:r>
            <a:r>
              <a:rPr lang="en-ID" sz="1200" b="0" dirty="0" err="1">
                <a:solidFill>
                  <a:schemeClr val="tx1"/>
                </a:solidFill>
                <a:effectLst/>
                <a:latin typeface="Dosis" pitchFamily="2" charset="0"/>
              </a:rPr>
              <a:t>lainnya</a:t>
            </a:r>
            <a:r>
              <a:rPr lang="en-ID" sz="1200" b="0" dirty="0">
                <a:solidFill>
                  <a:schemeClr val="tx1"/>
                </a:solidFill>
                <a:effectLst/>
                <a:latin typeface="Dosis" pitchFamily="2" charset="0"/>
              </a:rPr>
              <a:t> </a:t>
            </a:r>
            <a:r>
              <a:rPr lang="en-ID" sz="1200" b="0" dirty="0" err="1">
                <a:solidFill>
                  <a:schemeClr val="tx1"/>
                </a:solidFill>
                <a:effectLst/>
                <a:latin typeface="Dosis" pitchFamily="2" charset="0"/>
              </a:rPr>
              <a:t>tidak</a:t>
            </a:r>
            <a:r>
              <a:rPr lang="en-ID" sz="1200" b="0" dirty="0">
                <a:solidFill>
                  <a:schemeClr val="tx1"/>
                </a:solidFill>
                <a:effectLst/>
                <a:latin typeface="Dosis" pitchFamily="2" charset="0"/>
              </a:rPr>
              <a:t> </a:t>
            </a:r>
            <a:r>
              <a:rPr lang="en-ID" sz="1200" b="0" dirty="0" err="1">
                <a:solidFill>
                  <a:schemeClr val="tx1"/>
                </a:solidFill>
                <a:effectLst/>
                <a:latin typeface="Dosis" pitchFamily="2" charset="0"/>
              </a:rPr>
              <a:t>ada</a:t>
            </a:r>
            <a:r>
              <a:rPr lang="en-ID" sz="1200" b="0" dirty="0">
                <a:solidFill>
                  <a:schemeClr val="tx1"/>
                </a:solidFill>
                <a:effectLst/>
                <a:latin typeface="Dosis" pitchFamily="2" charset="0"/>
              </a:rPr>
              <a:t> </a:t>
            </a:r>
            <a:r>
              <a:rPr lang="en-ID" sz="1200" b="0" dirty="0" err="1">
                <a:solidFill>
                  <a:schemeClr val="tx1"/>
                </a:solidFill>
                <a:effectLst/>
                <a:latin typeface="Dosis" pitchFamily="2" charset="0"/>
              </a:rPr>
              <a:t>nilai</a:t>
            </a:r>
            <a:r>
              <a:rPr lang="en-ID" sz="1200" b="0" dirty="0">
                <a:solidFill>
                  <a:schemeClr val="tx1"/>
                </a:solidFill>
                <a:effectLst/>
                <a:latin typeface="Dosis" pitchFamily="2" charset="0"/>
              </a:rPr>
              <a:t> yang </a:t>
            </a:r>
            <a:r>
              <a:rPr lang="en-ID" sz="1200" b="0" dirty="0" err="1">
                <a:solidFill>
                  <a:schemeClr val="tx1"/>
                </a:solidFill>
                <a:effectLst/>
                <a:latin typeface="Dosis" pitchFamily="2" charset="0"/>
              </a:rPr>
              <a:t>terlalu</a:t>
            </a:r>
            <a:r>
              <a:rPr lang="en-ID" sz="1200" b="0" dirty="0">
                <a:solidFill>
                  <a:schemeClr val="tx1"/>
                </a:solidFill>
                <a:effectLst/>
                <a:latin typeface="Dosis" pitchFamily="2" charset="0"/>
              </a:rPr>
              <a:t> </a:t>
            </a:r>
            <a:r>
              <a:rPr lang="en-ID" sz="1200" b="0" dirty="0" err="1">
                <a:solidFill>
                  <a:schemeClr val="tx1"/>
                </a:solidFill>
                <a:effectLst/>
                <a:latin typeface="Dosis" pitchFamily="2" charset="0"/>
              </a:rPr>
              <a:t>mendominasi</a:t>
            </a:r>
            <a:r>
              <a:rPr lang="en-ID" sz="1200" b="0" dirty="0">
                <a:solidFill>
                  <a:schemeClr val="tx1"/>
                </a:solidFill>
                <a:effectLst/>
                <a:latin typeface="Dosis" pitchFamily="2" charset="0"/>
              </a:rPr>
              <a:t> dan </a:t>
            </a:r>
            <a:r>
              <a:rPr lang="en-ID" sz="1200" b="0" dirty="0" err="1">
                <a:solidFill>
                  <a:schemeClr val="tx1"/>
                </a:solidFill>
                <a:effectLst/>
                <a:latin typeface="Dosis" pitchFamily="2" charset="0"/>
              </a:rPr>
              <a:t>tidak</a:t>
            </a:r>
            <a:r>
              <a:rPr lang="en-ID" sz="1200" b="0" dirty="0">
                <a:solidFill>
                  <a:schemeClr val="tx1"/>
                </a:solidFill>
                <a:effectLst/>
                <a:latin typeface="Dosis" pitchFamily="2" charset="0"/>
              </a:rPr>
              <a:t> </a:t>
            </a:r>
            <a:r>
              <a:rPr lang="en-ID" sz="1200" b="0" dirty="0" err="1">
                <a:solidFill>
                  <a:schemeClr val="tx1"/>
                </a:solidFill>
                <a:effectLst/>
                <a:latin typeface="Dosis" pitchFamily="2" charset="0"/>
              </a:rPr>
              <a:t>dapat</a:t>
            </a:r>
            <a:r>
              <a:rPr lang="en-ID" sz="1200" b="0" dirty="0">
                <a:solidFill>
                  <a:schemeClr val="tx1"/>
                </a:solidFill>
                <a:effectLst/>
                <a:latin typeface="Dosis" pitchFamily="2" charset="0"/>
              </a:rPr>
              <a:t> </a:t>
            </a:r>
            <a:r>
              <a:rPr lang="en-ID" sz="1200" b="0" dirty="0" err="1">
                <a:solidFill>
                  <a:schemeClr val="tx1"/>
                </a:solidFill>
                <a:effectLst/>
                <a:latin typeface="Dosis" pitchFamily="2" charset="0"/>
              </a:rPr>
              <a:t>ditarik</a:t>
            </a:r>
            <a:r>
              <a:rPr lang="en-ID" sz="1200" b="0" dirty="0">
                <a:solidFill>
                  <a:schemeClr val="tx1"/>
                </a:solidFill>
                <a:effectLst/>
                <a:latin typeface="Dosis" pitchFamily="2" charset="0"/>
              </a:rPr>
              <a:t> </a:t>
            </a:r>
            <a:r>
              <a:rPr lang="en-ID" sz="1200" b="0" dirty="0" err="1">
                <a:solidFill>
                  <a:schemeClr val="tx1"/>
                </a:solidFill>
                <a:effectLst/>
                <a:latin typeface="Dosis" pitchFamily="2" charset="0"/>
              </a:rPr>
              <a:t>kesimpulan</a:t>
            </a:r>
            <a:r>
              <a:rPr lang="en-ID" sz="1200" b="0" dirty="0">
                <a:solidFill>
                  <a:schemeClr val="tx1"/>
                </a:solidFill>
                <a:effectLst/>
                <a:latin typeface="Dosis" pitchFamily="2" charset="0"/>
              </a:rPr>
              <a:t>.</a:t>
            </a:r>
          </a:p>
        </p:txBody>
      </p:sp>
      <p:pic>
        <p:nvPicPr>
          <p:cNvPr id="5" name="Picture 4">
            <a:extLst>
              <a:ext uri="{FF2B5EF4-FFF2-40B4-BE49-F238E27FC236}">
                <a16:creationId xmlns:a16="http://schemas.microsoft.com/office/drawing/2014/main" id="{64507C7F-B691-C348-0CC0-4E265C17BA2C}"/>
              </a:ext>
            </a:extLst>
          </p:cNvPr>
          <p:cNvPicPr>
            <a:picLocks noChangeAspect="1"/>
          </p:cNvPicPr>
          <p:nvPr/>
        </p:nvPicPr>
        <p:blipFill>
          <a:blip r:embed="rId3"/>
          <a:stretch>
            <a:fillRect/>
          </a:stretch>
        </p:blipFill>
        <p:spPr>
          <a:xfrm>
            <a:off x="214490" y="932977"/>
            <a:ext cx="6894595" cy="4124445"/>
          </a:xfrm>
          <a:prstGeom prst="rect">
            <a:avLst/>
          </a:prstGeom>
        </p:spPr>
      </p:pic>
      <p:sp>
        <p:nvSpPr>
          <p:cNvPr id="6" name="Google Shape;115;p27">
            <a:extLst>
              <a:ext uri="{FF2B5EF4-FFF2-40B4-BE49-F238E27FC236}">
                <a16:creationId xmlns:a16="http://schemas.microsoft.com/office/drawing/2014/main" id="{E37911B7-9257-D662-B45D-0B0F718BEED8}"/>
              </a:ext>
            </a:extLst>
          </p:cNvPr>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dirty="0">
                <a:solidFill>
                  <a:srgbClr val="000000"/>
                </a:solidFill>
              </a:rPr>
              <a:t>Untuk selengkapnya, dapat melihat jupyter notebook </a:t>
            </a:r>
            <a:r>
              <a:rPr lang="en" sz="1100" dirty="0">
                <a:hlinkClick r:id="rId4"/>
              </a:rPr>
              <a:t>disini</a:t>
            </a:r>
            <a:endParaRPr sz="1100" dirty="0">
              <a:solidFill>
                <a:srgbClr val="000000"/>
              </a:solidFill>
            </a:endParaRPr>
          </a:p>
        </p:txBody>
      </p:sp>
    </p:spTree>
    <p:extLst>
      <p:ext uri="{BB962C8B-B14F-4D97-AF65-F5344CB8AC3E}">
        <p14:creationId xmlns:p14="http://schemas.microsoft.com/office/powerpoint/2010/main" val="850388679"/>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2632</Words>
  <Application>Microsoft Office PowerPoint</Application>
  <PresentationFormat>On-screen Show (16:9)</PresentationFormat>
  <Paragraphs>192</Paragraphs>
  <Slides>25</Slides>
  <Notes>25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25</vt:i4>
      </vt:variant>
    </vt:vector>
  </HeadingPairs>
  <TitlesOfParts>
    <vt:vector size="31" baseType="lpstr">
      <vt:lpstr>Arial</vt:lpstr>
      <vt:lpstr>Wingdings</vt:lpstr>
      <vt:lpstr>Dosis</vt:lpstr>
      <vt:lpstr>Roboto</vt:lpstr>
      <vt:lpstr>Nunito</vt:lpstr>
      <vt:lpstr>Simple Light</vt:lpstr>
      <vt:lpstr>Predict Customer Personality to boost marketing campaign by using Machine Learning</vt:lpstr>
      <vt:lpstr>Overview</vt:lpstr>
      <vt:lpstr>Data Overview</vt:lpstr>
      <vt:lpstr>Exploratory Data Analysis</vt:lpstr>
      <vt:lpstr>Exploratory Data Analysis</vt:lpstr>
      <vt:lpstr>Exploratory Data Analysis</vt:lpstr>
      <vt:lpstr>Exploratory Data Analysis</vt:lpstr>
      <vt:lpstr>Exploratory Data Analysis</vt:lpstr>
      <vt:lpstr>Exploratory Data Analysis</vt:lpstr>
      <vt:lpstr>Exploratory Data Analysis</vt:lpstr>
      <vt:lpstr>Exploratory Data Analysis</vt:lpstr>
      <vt:lpstr>Exploratory Data Analysis</vt:lpstr>
      <vt:lpstr>Exploratory Data Analysis</vt:lpstr>
      <vt:lpstr>Data Cleaning &amp; Preprocessing</vt:lpstr>
      <vt:lpstr>Data Cleaning &amp; Preprocessing</vt:lpstr>
      <vt:lpstr>Data Modeling</vt:lpstr>
      <vt:lpstr>Data Modeling</vt:lpstr>
      <vt:lpstr>Data Modeling</vt:lpstr>
      <vt:lpstr>Data Modeling</vt:lpstr>
      <vt:lpstr>Data Modeling</vt:lpstr>
      <vt:lpstr>Business Recommendation &amp; Simulation</vt:lpstr>
      <vt:lpstr>Business Recommendation &amp; Simulation</vt:lpstr>
      <vt:lpstr>Business Recommendation &amp; Simulation</vt:lpstr>
      <vt:lpstr>Business Recommendation &amp; Simulation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Predict Customer Personality to boost marketing campaign by using Machine Learning</dc:title>
  <cp:lastModifiedBy>Joni Syofian</cp:lastModifiedBy>
  <cp:revision>1</cp:revision>
  <dcterms:modified xsi:type="dcterms:W3CDTF">2023-01-10T11:41:54Z</dcterms:modified>
</cp:coreProperties>
</file>